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sldIdLst>
    <p:sldId id="256" r:id="rId2"/>
    <p:sldId id="431" r:id="rId3"/>
    <p:sldId id="547" r:id="rId4"/>
    <p:sldId id="548" r:id="rId5"/>
    <p:sldId id="432" r:id="rId6"/>
    <p:sldId id="448" r:id="rId7"/>
    <p:sldId id="449" r:id="rId8"/>
    <p:sldId id="450" r:id="rId9"/>
    <p:sldId id="445" r:id="rId10"/>
    <p:sldId id="446" r:id="rId11"/>
    <p:sldId id="451" r:id="rId12"/>
    <p:sldId id="447" r:id="rId13"/>
    <p:sldId id="452" r:id="rId14"/>
    <p:sldId id="453" r:id="rId15"/>
    <p:sldId id="455" r:id="rId16"/>
    <p:sldId id="456" r:id="rId17"/>
    <p:sldId id="454" r:id="rId18"/>
    <p:sldId id="261" r:id="rId19"/>
    <p:sldId id="433" r:id="rId20"/>
    <p:sldId id="434" r:id="rId21"/>
    <p:sldId id="262" r:id="rId22"/>
    <p:sldId id="269" r:id="rId23"/>
    <p:sldId id="271" r:id="rId24"/>
    <p:sldId id="268" r:id="rId25"/>
    <p:sldId id="435" r:id="rId26"/>
    <p:sldId id="436" r:id="rId27"/>
    <p:sldId id="437" r:id="rId28"/>
    <p:sldId id="438" r:id="rId29"/>
    <p:sldId id="439" r:id="rId30"/>
    <p:sldId id="440" r:id="rId31"/>
    <p:sldId id="441" r:id="rId32"/>
    <p:sldId id="442" r:id="rId33"/>
    <p:sldId id="443" r:id="rId34"/>
    <p:sldId id="444" r:id="rId35"/>
    <p:sldId id="458" r:id="rId36"/>
    <p:sldId id="465" r:id="rId37"/>
    <p:sldId id="267" r:id="rId38"/>
    <p:sldId id="272" r:id="rId39"/>
    <p:sldId id="273" r:id="rId40"/>
    <p:sldId id="274" r:id="rId41"/>
    <p:sldId id="275" r:id="rId42"/>
    <p:sldId id="487" r:id="rId43"/>
    <p:sldId id="488" r:id="rId44"/>
    <p:sldId id="517" r:id="rId45"/>
    <p:sldId id="425" r:id="rId46"/>
    <p:sldId id="423" r:id="rId47"/>
    <p:sldId id="424" r:id="rId48"/>
    <p:sldId id="478" r:id="rId49"/>
    <p:sldId id="509" r:id="rId50"/>
    <p:sldId id="480" r:id="rId51"/>
    <p:sldId id="426" r:id="rId52"/>
    <p:sldId id="510" r:id="rId53"/>
    <p:sldId id="427" r:id="rId54"/>
    <p:sldId id="511" r:id="rId55"/>
    <p:sldId id="512" r:id="rId56"/>
    <p:sldId id="520" r:id="rId57"/>
    <p:sldId id="519" r:id="rId58"/>
    <p:sldId id="518" r:id="rId59"/>
    <p:sldId id="521" r:id="rId60"/>
    <p:sldId id="522" r:id="rId61"/>
    <p:sldId id="523" r:id="rId62"/>
    <p:sldId id="524" r:id="rId63"/>
    <p:sldId id="525" r:id="rId64"/>
    <p:sldId id="526" r:id="rId65"/>
    <p:sldId id="527" r:id="rId66"/>
    <p:sldId id="528" r:id="rId67"/>
    <p:sldId id="529" r:id="rId68"/>
    <p:sldId id="514" r:id="rId69"/>
    <p:sldId id="515" r:id="rId70"/>
    <p:sldId id="516" r:id="rId71"/>
    <p:sldId id="472" r:id="rId72"/>
    <p:sldId id="429" r:id="rId73"/>
    <p:sldId id="473" r:id="rId74"/>
    <p:sldId id="474" r:id="rId75"/>
    <p:sldId id="475" r:id="rId76"/>
    <p:sldId id="430" r:id="rId77"/>
    <p:sldId id="459" r:id="rId78"/>
    <p:sldId id="466" r:id="rId79"/>
    <p:sldId id="467" r:id="rId80"/>
    <p:sldId id="468" r:id="rId81"/>
    <p:sldId id="476" r:id="rId82"/>
    <p:sldId id="477" r:id="rId83"/>
    <p:sldId id="493" r:id="rId84"/>
    <p:sldId id="494" r:id="rId85"/>
    <p:sldId id="495" r:id="rId86"/>
    <p:sldId id="496" r:id="rId87"/>
    <p:sldId id="497" r:id="rId88"/>
    <p:sldId id="498" r:id="rId89"/>
    <p:sldId id="499" r:id="rId90"/>
    <p:sldId id="533" r:id="rId91"/>
    <p:sldId id="534" r:id="rId92"/>
    <p:sldId id="535" r:id="rId93"/>
    <p:sldId id="500" r:id="rId94"/>
    <p:sldId id="470" r:id="rId95"/>
    <p:sldId id="469" r:id="rId96"/>
    <p:sldId id="531" r:id="rId97"/>
    <p:sldId id="530" r:id="rId98"/>
    <p:sldId id="501" r:id="rId99"/>
    <p:sldId id="502" r:id="rId100"/>
    <p:sldId id="503" r:id="rId101"/>
    <p:sldId id="504" r:id="rId102"/>
    <p:sldId id="460" r:id="rId103"/>
    <p:sldId id="461" r:id="rId104"/>
    <p:sldId id="483" r:id="rId105"/>
    <p:sldId id="484" r:id="rId106"/>
    <p:sldId id="482" r:id="rId107"/>
    <p:sldId id="485" r:id="rId108"/>
    <p:sldId id="486" r:id="rId109"/>
    <p:sldId id="489" r:id="rId110"/>
    <p:sldId id="490" r:id="rId111"/>
    <p:sldId id="491" r:id="rId112"/>
    <p:sldId id="492" r:id="rId113"/>
    <p:sldId id="536" r:id="rId114"/>
    <p:sldId id="537" r:id="rId115"/>
    <p:sldId id="538" r:id="rId116"/>
    <p:sldId id="539" r:id="rId117"/>
    <p:sldId id="540" r:id="rId118"/>
    <p:sldId id="541" r:id="rId119"/>
    <p:sldId id="542" r:id="rId120"/>
    <p:sldId id="546" r:id="rId121"/>
    <p:sldId id="543" r:id="rId122"/>
    <p:sldId id="545" r:id="rId123"/>
    <p:sldId id="544" r:id="rId124"/>
    <p:sldId id="506" r:id="rId125"/>
    <p:sldId id="257" r:id="rId126"/>
    <p:sldId id="258" r:id="rId127"/>
    <p:sldId id="259" r:id="rId128"/>
    <p:sldId id="507" r:id="rId129"/>
    <p:sldId id="508" r:id="rId130"/>
    <p:sldId id="505" r:id="rId131"/>
    <p:sldId id="422" r:id="rId1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40"/>
  </p:normalViewPr>
  <p:slideViewPr>
    <p:cSldViewPr snapToGrid="0" snapToObjects="1">
      <p:cViewPr varScale="1">
        <p:scale>
          <a:sx n="104" d="100"/>
          <a:sy n="104" d="100"/>
        </p:scale>
        <p:origin x="1880"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65778" y="898823"/>
            <a:ext cx="4936744" cy="1470025"/>
          </a:xfrm>
        </p:spPr>
        <p:txBody>
          <a:bodyPr anchor="t" anchorCtr="0">
            <a:noAutofit/>
          </a:bodyPr>
          <a:lstStyle>
            <a:lvl1pPr algn="r">
              <a:defRPr sz="4800" baseline="0">
                <a:solidFill>
                  <a:schemeClr val="bg1"/>
                </a:solidFill>
                <a:latin typeface="Gotham-Book"/>
              </a:defRPr>
            </a:lvl1pPr>
          </a:lstStyle>
          <a:p>
            <a:r>
              <a:rPr lang="en-US" dirty="0"/>
              <a:t>Click to edit Master Title</a:t>
            </a:r>
          </a:p>
        </p:txBody>
      </p:sp>
      <p:sp>
        <p:nvSpPr>
          <p:cNvPr id="3" name="Subtitle 2"/>
          <p:cNvSpPr>
            <a:spLocks noGrp="1"/>
          </p:cNvSpPr>
          <p:nvPr>
            <p:ph type="subTitle" idx="1" hasCustomPrompt="1"/>
          </p:nvPr>
        </p:nvSpPr>
        <p:spPr>
          <a:xfrm>
            <a:off x="3579184" y="2368848"/>
            <a:ext cx="5023338" cy="1122032"/>
          </a:xfrm>
        </p:spPr>
        <p:txBody>
          <a:bodyPr>
            <a:normAutofit/>
          </a:bodyPr>
          <a:lstStyle>
            <a:lvl1pPr marL="0" indent="0" algn="r">
              <a:buNone/>
              <a:defRPr sz="1600" cap="all" baseline="0">
                <a:solidFill>
                  <a:schemeClr val="tx1">
                    <a:lumMod val="65000"/>
                    <a:lumOff val="35000"/>
                  </a:schemeClr>
                </a:solidFill>
                <a:latin typeface="Gotham-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a:t>
            </a:r>
          </a:p>
        </p:txBody>
      </p:sp>
      <p:sp>
        <p:nvSpPr>
          <p:cNvPr id="4" name="Date Placeholder 3"/>
          <p:cNvSpPr>
            <a:spLocks noGrp="1"/>
          </p:cNvSpPr>
          <p:nvPr>
            <p:ph type="dt" sz="half" idx="10"/>
          </p:nvPr>
        </p:nvSpPr>
        <p:spPr/>
        <p:txBody>
          <a:bodyPr/>
          <a:lstStyle/>
          <a:p>
            <a:fld id="{B46A8BA3-0F37-AA49-95E8-82C1CABE9353}" type="datetimeFigureOut">
              <a:rPr lang="en-US" smtClean="0"/>
              <a:t>9/13/22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3FD53-BAF0-134B-87AB-03C5D39B7FAC}" type="slidenum">
              <a:rPr lang="en-US" smtClean="0"/>
              <a:t>‹#›</a:t>
            </a:fld>
            <a:endParaRPr lang="en-US"/>
          </a:p>
        </p:txBody>
      </p:sp>
    </p:spTree>
    <p:extLst>
      <p:ext uri="{BB962C8B-B14F-4D97-AF65-F5344CB8AC3E}">
        <p14:creationId xmlns:p14="http://schemas.microsoft.com/office/powerpoint/2010/main" val="1609065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ubhead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3957395"/>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a:p>
            <a:pPr lvl="1"/>
            <a:r>
              <a:rPr lang="en-US" dirty="0"/>
              <a:t>Paragraph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10"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61704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head, text and right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10" name="Content Placeholder 2"/>
          <p:cNvSpPr>
            <a:spLocks noGrp="1"/>
          </p:cNvSpPr>
          <p:nvPr>
            <p:ph idx="1" hasCustomPrompt="1"/>
          </p:nvPr>
        </p:nvSpPr>
        <p:spPr>
          <a:xfrm>
            <a:off x="457200" y="2149230"/>
            <a:ext cx="8115526" cy="544897"/>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p:txBody>
      </p:sp>
      <p:sp>
        <p:nvSpPr>
          <p:cNvPr id="11" name="Content Placeholder 2"/>
          <p:cNvSpPr>
            <a:spLocks noGrp="1"/>
          </p:cNvSpPr>
          <p:nvPr>
            <p:ph idx="12" hasCustomPrompt="1"/>
          </p:nvPr>
        </p:nvSpPr>
        <p:spPr>
          <a:xfrm>
            <a:off x="4579816" y="2686565"/>
            <a:ext cx="3992910" cy="3253127"/>
          </a:xfrm>
        </p:spPr>
        <p:txBody>
          <a:bodyPr>
            <a:normAutofit/>
          </a:bodyPr>
          <a:lstStyle>
            <a:lvl1pPr marL="0" indent="0">
              <a:buFontTx/>
              <a:buNone/>
              <a:defRPr sz="2700">
                <a:solidFill>
                  <a:schemeClr val="tx1"/>
                </a:solidFill>
                <a:latin typeface="Gotham-Book"/>
              </a:defRPr>
            </a:lvl1pPr>
            <a:lvl2pPr marL="0" indent="0">
              <a:spcBef>
                <a:spcPts val="48"/>
              </a:spcBef>
              <a:buFontTx/>
              <a:buNone/>
              <a:defRPr sz="2700">
                <a:latin typeface="Gotham-Book"/>
              </a:defRPr>
            </a:lvl2pPr>
          </a:lstStyle>
          <a:p>
            <a:pPr lvl="0"/>
            <a:r>
              <a:rPr lang="en-US" dirty="0"/>
              <a:t>Paragraph text</a:t>
            </a:r>
          </a:p>
        </p:txBody>
      </p:sp>
      <p:sp>
        <p:nvSpPr>
          <p:cNvPr id="12" name="Picture Placeholder 2"/>
          <p:cNvSpPr>
            <a:spLocks noGrp="1"/>
          </p:cNvSpPr>
          <p:nvPr>
            <p:ph type="pic" idx="13"/>
          </p:nvPr>
        </p:nvSpPr>
        <p:spPr>
          <a:xfrm>
            <a:off x="457200" y="2830894"/>
            <a:ext cx="3672704" cy="3108798"/>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8"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3098759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subhead, text and left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544897"/>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6" name="Content Placeholder 2"/>
          <p:cNvSpPr>
            <a:spLocks noGrp="1"/>
          </p:cNvSpPr>
          <p:nvPr>
            <p:ph idx="12" hasCustomPrompt="1"/>
          </p:nvPr>
        </p:nvSpPr>
        <p:spPr>
          <a:xfrm>
            <a:off x="457200" y="2686565"/>
            <a:ext cx="3992910" cy="3253127"/>
          </a:xfrm>
        </p:spPr>
        <p:txBody>
          <a:bodyPr>
            <a:normAutofit/>
          </a:bodyPr>
          <a:lstStyle>
            <a:lvl1pPr marL="0" indent="0">
              <a:buFontTx/>
              <a:buNone/>
              <a:defRPr sz="2700">
                <a:solidFill>
                  <a:schemeClr val="tx1"/>
                </a:solidFill>
                <a:latin typeface="Gotham-Book"/>
              </a:defRPr>
            </a:lvl1pPr>
            <a:lvl2pPr marL="0" indent="0">
              <a:spcBef>
                <a:spcPts val="48"/>
              </a:spcBef>
              <a:buFontTx/>
              <a:buNone/>
              <a:defRPr sz="2700">
                <a:latin typeface="Gotham-Book"/>
              </a:defRPr>
            </a:lvl2pPr>
          </a:lstStyle>
          <a:p>
            <a:pPr lvl="0"/>
            <a:r>
              <a:rPr lang="en-US" dirty="0"/>
              <a:t>Paragraph text</a:t>
            </a:r>
          </a:p>
        </p:txBody>
      </p:sp>
      <p:sp>
        <p:nvSpPr>
          <p:cNvPr id="8" name="Picture Placeholder 2"/>
          <p:cNvSpPr>
            <a:spLocks noGrp="1"/>
          </p:cNvSpPr>
          <p:nvPr>
            <p:ph type="pic" idx="13"/>
          </p:nvPr>
        </p:nvSpPr>
        <p:spPr>
          <a:xfrm>
            <a:off x="4900022" y="2830894"/>
            <a:ext cx="3672704" cy="3108798"/>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10"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738843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head, three  imag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6" name="Content Placeholder 2"/>
          <p:cNvSpPr>
            <a:spLocks noGrp="1"/>
          </p:cNvSpPr>
          <p:nvPr>
            <p:ph idx="12" hasCustomPrompt="1"/>
          </p:nvPr>
        </p:nvSpPr>
        <p:spPr>
          <a:xfrm>
            <a:off x="457200" y="2066530"/>
            <a:ext cx="8115526" cy="663909"/>
          </a:xfrm>
        </p:spPr>
        <p:txBody>
          <a:bodyPr>
            <a:normAutofit/>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p:txBody>
      </p:sp>
      <p:sp>
        <p:nvSpPr>
          <p:cNvPr id="8" name="Picture Placeholder 2"/>
          <p:cNvSpPr>
            <a:spLocks noGrp="1"/>
          </p:cNvSpPr>
          <p:nvPr>
            <p:ph type="pic" idx="13"/>
          </p:nvPr>
        </p:nvSpPr>
        <p:spPr>
          <a:xfrm>
            <a:off x="457200" y="2730439"/>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7" name="Picture Placeholder 2"/>
          <p:cNvSpPr>
            <a:spLocks noGrp="1"/>
          </p:cNvSpPr>
          <p:nvPr>
            <p:ph type="pic" idx="14"/>
          </p:nvPr>
        </p:nvSpPr>
        <p:spPr>
          <a:xfrm>
            <a:off x="3289574" y="2730439"/>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9" name="Picture Placeholder 2"/>
          <p:cNvSpPr>
            <a:spLocks noGrp="1"/>
          </p:cNvSpPr>
          <p:nvPr>
            <p:ph type="pic" idx="15"/>
          </p:nvPr>
        </p:nvSpPr>
        <p:spPr>
          <a:xfrm>
            <a:off x="6121949" y="2730439"/>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12"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2053119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3 subhead levels,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3976933"/>
          </a:xfrm>
        </p:spPr>
        <p:txBody>
          <a:bodyPr/>
          <a:lstStyle>
            <a:lvl1pPr marL="0" indent="0">
              <a:buFontTx/>
              <a:buNone/>
              <a:defRPr sz="3000" baseline="0">
                <a:solidFill>
                  <a:srgbClr val="FF0000"/>
                </a:solidFill>
                <a:latin typeface="Gotham-Book"/>
              </a:defRPr>
            </a:lvl1pPr>
            <a:lvl2pPr marL="0" indent="0">
              <a:spcBef>
                <a:spcPts val="48"/>
              </a:spcBef>
              <a:buFontTx/>
              <a:buNone/>
              <a:defRPr sz="2700" baseline="0">
                <a:latin typeface="Gotham-Book"/>
              </a:defRPr>
            </a:lvl2pPr>
            <a:lvl3pPr marL="0" indent="0">
              <a:spcBef>
                <a:spcPts val="1632"/>
              </a:spcBef>
              <a:buFontTx/>
              <a:buNone/>
              <a:defRPr sz="1800" cap="all" baseline="0">
                <a:latin typeface="Gotham-Medium"/>
              </a:defRPr>
            </a:lvl3pPr>
            <a:lvl4pPr marL="0" indent="0">
              <a:spcBef>
                <a:spcPts val="984"/>
              </a:spcBef>
              <a:buFontTx/>
              <a:buNone/>
              <a:defRPr sz="1600" b="0" i="0" cap="all" baseline="0">
                <a:latin typeface="Gotham-MediumItalic"/>
              </a:defRPr>
            </a:lvl4pPr>
          </a:lstStyle>
          <a:p>
            <a:pPr lvl="0"/>
            <a:r>
              <a:rPr lang="en-US" dirty="0"/>
              <a:t>Subhead level one</a:t>
            </a:r>
          </a:p>
          <a:p>
            <a:pPr lvl="1"/>
            <a:r>
              <a:rPr lang="en-US" dirty="0"/>
              <a:t>Main text</a:t>
            </a:r>
          </a:p>
          <a:p>
            <a:pPr lvl="2"/>
            <a:r>
              <a:rPr lang="en-US" dirty="0"/>
              <a:t>Subhead level two</a:t>
            </a:r>
          </a:p>
          <a:p>
            <a:pPr lvl="1"/>
            <a:r>
              <a:rPr lang="en-US" dirty="0"/>
              <a:t>Main text</a:t>
            </a:r>
          </a:p>
          <a:p>
            <a:pPr lvl="3"/>
            <a:r>
              <a:rPr lang="en-US" dirty="0"/>
              <a:t>Subhead level three</a:t>
            </a:r>
          </a:p>
          <a:p>
            <a:pPr lvl="1"/>
            <a:r>
              <a:rPr lang="en-US" dirty="0"/>
              <a:t>Main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8"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1359566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Five levels">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207846"/>
            <a:ext cx="8115526" cy="3918318"/>
          </a:xfrm>
        </p:spPr>
        <p:txBody>
          <a:bodyPr/>
          <a:lstStyle>
            <a:lvl1pPr marL="0" indent="-228600">
              <a:buClr>
                <a:srgbClr val="FF0000"/>
              </a:buClr>
              <a:buFont typeface="Wingdings" charset="2"/>
              <a:buChar char="§"/>
              <a:defRPr sz="2700" baseline="0">
                <a:solidFill>
                  <a:schemeClr val="tx1"/>
                </a:solidFill>
                <a:latin typeface="Gotham-Medium"/>
              </a:defRPr>
            </a:lvl1pPr>
            <a:lvl2pPr marL="466344" indent="-164592">
              <a:spcBef>
                <a:spcPts val="1248"/>
              </a:spcBef>
              <a:buClr>
                <a:srgbClr val="FF0000"/>
              </a:buClr>
              <a:buFont typeface="Wingdings" charset="2"/>
              <a:buChar char="§"/>
              <a:defRPr sz="1800" cap="all" baseline="0">
                <a:latin typeface="Gotham-Medium"/>
              </a:defRPr>
            </a:lvl2pPr>
            <a:lvl3pPr marL="0" indent="-192024">
              <a:spcBef>
                <a:spcPts val="1032"/>
              </a:spcBef>
              <a:buClr>
                <a:srgbClr val="FF0000"/>
              </a:buClr>
              <a:buSzPct val="100000"/>
              <a:buFont typeface="Wingdings" charset="2"/>
              <a:buChar char="§"/>
              <a:defRPr sz="2700" cap="none" baseline="0">
                <a:latin typeface="Gotham-Medium"/>
              </a:defRPr>
            </a:lvl3pPr>
            <a:lvl4pPr marL="752094" indent="-137160">
              <a:spcBef>
                <a:spcPts val="984"/>
              </a:spcBef>
              <a:buClr>
                <a:srgbClr val="FF0000"/>
              </a:buClr>
              <a:buSzPct val="100000"/>
              <a:buFont typeface="Wingdings" charset="2"/>
              <a:buChar char="§"/>
              <a:defRPr sz="1600" b="0" i="0" cap="all" baseline="0">
                <a:latin typeface="Gotham-MediumItalic"/>
              </a:defRPr>
            </a:lvl4pPr>
            <a:lvl5pPr marL="1197864" marR="0" indent="-137160" algn="l" defTabSz="457200" rtl="0" eaLnBrk="1" fontAlgn="auto" latinLnBrk="0" hangingPunct="1">
              <a:lnSpc>
                <a:spcPct val="100000"/>
              </a:lnSpc>
              <a:spcBef>
                <a:spcPts val="984"/>
              </a:spcBef>
              <a:spcAft>
                <a:spcPts val="0"/>
              </a:spcAft>
              <a:buClr>
                <a:srgbClr val="FF0000"/>
              </a:buClr>
              <a:buSzPct val="100000"/>
              <a:buFont typeface="Wingdings" charset="2"/>
              <a:buChar char="§"/>
              <a:tabLst/>
              <a:defRPr sz="1200" b="1" i="0" cap="all" baseline="0">
                <a:latin typeface="Gotham"/>
              </a:defRPr>
            </a:lvl5pPr>
            <a:lvl6pPr marL="1600200" indent="-91440">
              <a:spcBef>
                <a:spcPts val="888"/>
              </a:spcBef>
              <a:buClr>
                <a:srgbClr val="FF0000"/>
              </a:buClr>
              <a:buSzPct val="100000"/>
              <a:buFont typeface="Wingdings" charset="2"/>
              <a:buChar char="§"/>
              <a:defRPr sz="1000" b="1" i="1" cap="all" baseline="0">
                <a:latin typeface="Gotham"/>
              </a:defRPr>
            </a:lvl6pPr>
          </a:lstStyle>
          <a:p>
            <a:pPr lvl="0"/>
            <a:r>
              <a:rPr lang="en-US" dirty="0"/>
              <a:t>First level bullet</a:t>
            </a:r>
          </a:p>
          <a:p>
            <a:pPr lvl="1"/>
            <a:r>
              <a:rPr lang="en-US" dirty="0"/>
              <a:t>Second level bullet</a:t>
            </a:r>
          </a:p>
          <a:p>
            <a:pPr lvl="3"/>
            <a:r>
              <a:rPr lang="en-US" dirty="0"/>
              <a:t>Third level bullet</a:t>
            </a:r>
          </a:p>
          <a:p>
            <a:pPr lvl="4"/>
            <a:r>
              <a:rPr lang="en-US" dirty="0"/>
              <a:t>Fourth level bullet</a:t>
            </a:r>
          </a:p>
          <a:p>
            <a:pPr lvl="5"/>
            <a:r>
              <a:rPr lang="en-US" dirty="0"/>
              <a:t>Fifth level Bullet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8"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1565603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Gotham-Book"/>
              </a:defRPr>
            </a:lvl1pPr>
          </a:lstStyle>
          <a:p>
            <a:fld id="{BB3D0CD8-6641-2E43-B714-5EAF9E86794F}" type="datetimeFigureOut">
              <a:rPr lang="en-US" smtClean="0"/>
              <a:pPr/>
              <a:t>9/13/22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otham-Book"/>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Gotham-Book"/>
              </a:defRPr>
            </a:lvl1pPr>
          </a:lstStyle>
          <a:p>
            <a:fld id="{9614832F-5A0F-8342-BE4D-81B1081A4AA4}" type="slidenum">
              <a:rPr lang="en-US" smtClean="0"/>
              <a:pPr/>
              <a:t>‹#›</a:t>
            </a:fld>
            <a:endParaRPr lang="en-US" dirty="0"/>
          </a:p>
        </p:txBody>
      </p:sp>
    </p:spTree>
    <p:extLst>
      <p:ext uri="{BB962C8B-B14F-4D97-AF65-F5344CB8AC3E}">
        <p14:creationId xmlns:p14="http://schemas.microsoft.com/office/powerpoint/2010/main" val="204048303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Lst>
  <p:txStyles>
    <p:titleStyle>
      <a:lvl1pPr algn="ctr" defTabSz="457200" rtl="0" eaLnBrk="1" latinLnBrk="0" hangingPunct="1">
        <a:spcBef>
          <a:spcPct val="0"/>
        </a:spcBef>
        <a:buNone/>
        <a:defRPr sz="4400" kern="1200">
          <a:solidFill>
            <a:schemeClr val="tx1"/>
          </a:solidFill>
          <a:latin typeface="Gotham-Book"/>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otham-Book"/>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otham-Book"/>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otham-Book"/>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Gotham-Book"/>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Gotham-Book"/>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github.com/torque59/AWS-Vulnerable-Lambda" TargetMode="External"/><Relationship Id="rId2" Type="http://schemas.openxmlformats.org/officeDocument/2006/relationships/hyperlink" Target="https://github.com/alestic/lambdash" TargetMode="External"/><Relationship Id="rId1" Type="http://schemas.openxmlformats.org/officeDocument/2006/relationships/slideLayout" Target="../slideLayouts/slideLayout2.xml"/><Relationship Id="rId4" Type="http://schemas.openxmlformats.org/officeDocument/2006/relationships/hyperlink" Target="https://github.com/wickett/lambhack"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s://www.blackhat.com/docs/us-17/wednesday/us-17-Krug-Hacking-Severless-Runtimes.pdf" TargetMode="External"/><Relationship Id="rId2" Type="http://schemas.openxmlformats.org/officeDocument/2006/relationships/hyperlink" Target="https://media.ccc.de/v/33c3-7865-gone_in_60_milliseconds"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hyperlink" Target="https://github.com/Netflix/chaosmonkey"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fierceelectronics.com/sensors/broadcom-milk-vmware-dry-analysts-see-trouble-61b-dea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azure/security/azure-ddos-best-practices" TargetMode="External"/><Relationship Id="rId2" Type="http://schemas.openxmlformats.org/officeDocument/2006/relationships/hyperlink" Target="https://d1.awsstatic.com/whitepapers/Security/DDoS_White_Paper.pdf" TargetMode="External"/><Relationship Id="rId1" Type="http://schemas.openxmlformats.org/officeDocument/2006/relationships/slideLayout" Target="../slideLayouts/slideLayout2.xml"/><Relationship Id="rId4" Type="http://schemas.openxmlformats.org/officeDocument/2006/relationships/hyperlink" Target="https://cloud.google.com/files/GCPDDoSprotection-04122016.pdf"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arstechnica.com/information-technology/2017/09/massive-equifax-breach-caused-by-failure-to-patch-two-month-old-bug/"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owasp.org/index.php/The_Owasp_Code_Review_Top_9"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downloads.cloudsecurityalliance.org/assets/research/top-threats/Treacherous-12_Cloud-Computing_Top-Threats.pdf"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pp.testudo.umd.edu/soc/"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dyn.com/blog/dyn-statement-on-10212016-ddos-attack/"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www.wired.com/story/friday-comcast-outage-cut-fiber/"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news.ycombinator.com/item?id=16255251"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www.devsecops.org/presentations/"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ftp-public.imperva.com/SecureSphere_Documentation/v13.0/Imperva-SecureSphere-v13.0-WAF-on-Amazon-AWS-On-Demand-Configuration-Guide.pdf"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ftp-public.imperva.com/SecureSphere_Documentation/v13.0/Imperva-SecureSphere-v13.0-WAF-on-Amazon-AWS-On-Demand-Configuration-Guide.pdf"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Designing Secure Cloud Applications</a:t>
            </a:r>
          </a:p>
        </p:txBody>
      </p:sp>
      <p:sp>
        <p:nvSpPr>
          <p:cNvPr id="3" name="Subtitle 2"/>
          <p:cNvSpPr>
            <a:spLocks noGrp="1"/>
          </p:cNvSpPr>
          <p:nvPr>
            <p:ph type="subTitle" idx="1"/>
          </p:nvPr>
        </p:nvSpPr>
        <p:spPr/>
        <p:txBody>
          <a:bodyPr/>
          <a:lstStyle/>
          <a:p>
            <a:r>
              <a:rPr lang="en-US" dirty="0"/>
              <a:t>ENPM665</a:t>
            </a:r>
          </a:p>
          <a:p>
            <a:endParaRPr lang="en-US" dirty="0"/>
          </a:p>
          <a:p>
            <a:r>
              <a:rPr lang="en-US" dirty="0"/>
              <a:t>Kevin shivers</a:t>
            </a:r>
          </a:p>
        </p:txBody>
      </p:sp>
    </p:spTree>
    <p:extLst>
      <p:ext uri="{BB962C8B-B14F-4D97-AF65-F5344CB8AC3E}">
        <p14:creationId xmlns:p14="http://schemas.microsoft.com/office/powerpoint/2010/main" val="895557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8B0CE0-961A-5C4A-A970-F94C902DA41A}"/>
              </a:ext>
            </a:extLst>
          </p:cNvPr>
          <p:cNvSpPr>
            <a:spLocks noGrp="1"/>
          </p:cNvSpPr>
          <p:nvPr>
            <p:ph idx="1"/>
          </p:nvPr>
        </p:nvSpPr>
        <p:spPr>
          <a:xfrm>
            <a:off x="457200" y="2149230"/>
            <a:ext cx="5272088" cy="4251570"/>
          </a:xfrm>
        </p:spPr>
        <p:txBody>
          <a:bodyPr/>
          <a:lstStyle/>
          <a:p>
            <a:pPr marL="457200" indent="-457200">
              <a:buFont typeface="Arial" panose="020B0604020202020204" pitchFamily="34" charset="0"/>
              <a:buChar char="•"/>
            </a:pPr>
            <a:r>
              <a:rPr lang="en-US" dirty="0"/>
              <a:t>Minimal code changes</a:t>
            </a:r>
          </a:p>
          <a:p>
            <a:pPr marL="457200" indent="-457200">
              <a:buFont typeface="Arial" panose="020B0604020202020204" pitchFamily="34" charset="0"/>
              <a:buChar char="•"/>
            </a:pPr>
            <a:r>
              <a:rPr lang="en-US" dirty="0"/>
              <a:t>Produces similar risks as on-</a:t>
            </a:r>
            <a:r>
              <a:rPr lang="en-US" dirty="0" err="1"/>
              <a:t>prem</a:t>
            </a:r>
            <a:r>
              <a:rPr lang="en-US" dirty="0"/>
              <a:t> by replicating (moving) vulnerabilities from on-</a:t>
            </a:r>
            <a:r>
              <a:rPr lang="en-US" dirty="0" err="1"/>
              <a:t>prem</a:t>
            </a:r>
            <a:r>
              <a:rPr lang="en-US" dirty="0"/>
              <a:t> into the cloud</a:t>
            </a:r>
          </a:p>
          <a:p>
            <a:pPr marL="457200" indent="-457200">
              <a:buFont typeface="Arial" panose="020B0604020202020204" pitchFamily="34" charset="0"/>
              <a:buChar char="•"/>
            </a:pPr>
            <a:r>
              <a:rPr lang="en-US" dirty="0"/>
              <a:t>Calls for traditional security posture focusing on OS and network level security</a:t>
            </a:r>
          </a:p>
        </p:txBody>
      </p:sp>
      <p:sp>
        <p:nvSpPr>
          <p:cNvPr id="3" name="Title 2">
            <a:extLst>
              <a:ext uri="{FF2B5EF4-FFF2-40B4-BE49-F238E27FC236}">
                <a16:creationId xmlns:a16="http://schemas.microsoft.com/office/drawing/2014/main" id="{662892D6-F4F2-E248-B9C5-BBEF97A93C42}"/>
              </a:ext>
            </a:extLst>
          </p:cNvPr>
          <p:cNvSpPr>
            <a:spLocks noGrp="1"/>
          </p:cNvSpPr>
          <p:nvPr>
            <p:ph type="title"/>
          </p:nvPr>
        </p:nvSpPr>
        <p:spPr/>
        <p:txBody>
          <a:bodyPr/>
          <a:lstStyle/>
          <a:p>
            <a:r>
              <a:rPr lang="en-US" dirty="0"/>
              <a:t>Lift-and-Shift</a:t>
            </a:r>
          </a:p>
        </p:txBody>
      </p:sp>
      <p:pic>
        <p:nvPicPr>
          <p:cNvPr id="5" name="Picture 4">
            <a:extLst>
              <a:ext uri="{FF2B5EF4-FFF2-40B4-BE49-F238E27FC236}">
                <a16:creationId xmlns:a16="http://schemas.microsoft.com/office/drawing/2014/main" id="{06F29008-72B7-6D45-9FAD-A267D4B3C256}"/>
              </a:ext>
            </a:extLst>
          </p:cNvPr>
          <p:cNvPicPr>
            <a:picLocks noChangeAspect="1"/>
          </p:cNvPicPr>
          <p:nvPr/>
        </p:nvPicPr>
        <p:blipFill>
          <a:blip r:embed="rId2"/>
          <a:stretch>
            <a:fillRect/>
          </a:stretch>
        </p:blipFill>
        <p:spPr>
          <a:xfrm>
            <a:off x="5729287" y="2780441"/>
            <a:ext cx="3284095" cy="2463071"/>
          </a:xfrm>
          <a:prstGeom prst="rect">
            <a:avLst/>
          </a:prstGeom>
        </p:spPr>
      </p:pic>
    </p:spTree>
    <p:extLst>
      <p:ext uri="{BB962C8B-B14F-4D97-AF65-F5344CB8AC3E}">
        <p14:creationId xmlns:p14="http://schemas.microsoft.com/office/powerpoint/2010/main" val="15136613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766BFE5-AFBA-D64D-ADAB-F615BE6C5E76}"/>
              </a:ext>
            </a:extLst>
          </p:cNvPr>
          <p:cNvPicPr>
            <a:picLocks noGrp="1" noChangeAspect="1"/>
          </p:cNvPicPr>
          <p:nvPr>
            <p:ph idx="1"/>
          </p:nvPr>
        </p:nvPicPr>
        <p:blipFill>
          <a:blip r:embed="rId2"/>
          <a:stretch>
            <a:fillRect/>
          </a:stretch>
        </p:blipFill>
        <p:spPr>
          <a:xfrm>
            <a:off x="284578" y="1408238"/>
            <a:ext cx="8460772" cy="4698875"/>
          </a:xfrm>
        </p:spPr>
      </p:pic>
      <p:sp>
        <p:nvSpPr>
          <p:cNvPr id="3" name="Title 2">
            <a:extLst>
              <a:ext uri="{FF2B5EF4-FFF2-40B4-BE49-F238E27FC236}">
                <a16:creationId xmlns:a16="http://schemas.microsoft.com/office/drawing/2014/main" id="{B44EE5BF-9522-5047-B543-ED7442346966}"/>
              </a:ext>
            </a:extLst>
          </p:cNvPr>
          <p:cNvSpPr>
            <a:spLocks noGrp="1"/>
          </p:cNvSpPr>
          <p:nvPr>
            <p:ph type="title"/>
          </p:nvPr>
        </p:nvSpPr>
        <p:spPr/>
        <p:txBody>
          <a:bodyPr/>
          <a:lstStyle/>
          <a:p>
            <a:r>
              <a:rPr lang="en-US" dirty="0"/>
              <a:t>ELB Sandwich</a:t>
            </a:r>
          </a:p>
        </p:txBody>
      </p:sp>
    </p:spTree>
    <p:extLst>
      <p:ext uri="{BB962C8B-B14F-4D97-AF65-F5344CB8AC3E}">
        <p14:creationId xmlns:p14="http://schemas.microsoft.com/office/powerpoint/2010/main" val="1173342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180429-AF21-B542-9208-882D83CEC1EE}"/>
              </a:ext>
            </a:extLst>
          </p:cNvPr>
          <p:cNvSpPr>
            <a:spLocks noGrp="1"/>
          </p:cNvSpPr>
          <p:nvPr>
            <p:ph idx="1"/>
          </p:nvPr>
        </p:nvSpPr>
        <p:spPr/>
        <p:txBody>
          <a:bodyPr/>
          <a:lstStyle/>
          <a:p>
            <a:r>
              <a:rPr lang="en-US" dirty="0"/>
              <a:t>Make sure your logging on the end host is recording X-Forwarded-For to help log analysis.</a:t>
            </a:r>
          </a:p>
          <a:p>
            <a:endParaRPr lang="en-US" dirty="0"/>
          </a:p>
          <a:p>
            <a:r>
              <a:rPr lang="en-US" dirty="0"/>
              <a:t>You’re hacked and seeing all traffic (good and bad) coming from your ELB IP address = you’re going to have a bad time.</a:t>
            </a:r>
          </a:p>
        </p:txBody>
      </p:sp>
      <p:sp>
        <p:nvSpPr>
          <p:cNvPr id="3" name="Title 2">
            <a:extLst>
              <a:ext uri="{FF2B5EF4-FFF2-40B4-BE49-F238E27FC236}">
                <a16:creationId xmlns:a16="http://schemas.microsoft.com/office/drawing/2014/main" id="{5C2F9BB4-B8A5-D842-85E1-7C9583E9EBA4}"/>
              </a:ext>
            </a:extLst>
          </p:cNvPr>
          <p:cNvSpPr>
            <a:spLocks noGrp="1"/>
          </p:cNvSpPr>
          <p:nvPr>
            <p:ph type="title"/>
          </p:nvPr>
        </p:nvSpPr>
        <p:spPr/>
        <p:txBody>
          <a:bodyPr/>
          <a:lstStyle/>
          <a:p>
            <a:r>
              <a:rPr lang="en-US" dirty="0"/>
              <a:t>ELB Sandwich</a:t>
            </a:r>
          </a:p>
        </p:txBody>
      </p:sp>
    </p:spTree>
    <p:extLst>
      <p:ext uri="{BB962C8B-B14F-4D97-AF65-F5344CB8AC3E}">
        <p14:creationId xmlns:p14="http://schemas.microsoft.com/office/powerpoint/2010/main" val="21107809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DA5D43-4A4C-654A-822D-0F00055C90B5}"/>
              </a:ext>
            </a:extLst>
          </p:cNvPr>
          <p:cNvSpPr>
            <a:spLocks noGrp="1"/>
          </p:cNvSpPr>
          <p:nvPr>
            <p:ph idx="1"/>
          </p:nvPr>
        </p:nvSpPr>
        <p:spPr/>
        <p:txBody>
          <a:bodyPr/>
          <a:lstStyle/>
          <a:p>
            <a:r>
              <a:rPr lang="en-US" dirty="0"/>
              <a:t>Tool (SW or HW) that monitors database systems for unusual requests, high volume of requests, </a:t>
            </a:r>
            <a:r>
              <a:rPr lang="en-US" dirty="0" err="1"/>
              <a:t>etc</a:t>
            </a:r>
            <a:r>
              <a:rPr lang="en-US" dirty="0"/>
              <a:t> and then take action when issue detected (send alert, block connection, </a:t>
            </a:r>
            <a:r>
              <a:rPr lang="en-US" dirty="0" err="1"/>
              <a:t>etc</a:t>
            </a:r>
            <a:r>
              <a:rPr lang="en-US" dirty="0"/>
              <a:t>)</a:t>
            </a:r>
          </a:p>
          <a:p>
            <a:endParaRPr lang="en-US" dirty="0"/>
          </a:p>
          <a:p>
            <a:r>
              <a:rPr lang="en-US" b="1" i="1" dirty="0"/>
              <a:t>Why is someone running “SELECT *” … ?</a:t>
            </a:r>
          </a:p>
        </p:txBody>
      </p:sp>
      <p:sp>
        <p:nvSpPr>
          <p:cNvPr id="3" name="Title 2">
            <a:extLst>
              <a:ext uri="{FF2B5EF4-FFF2-40B4-BE49-F238E27FC236}">
                <a16:creationId xmlns:a16="http://schemas.microsoft.com/office/drawing/2014/main" id="{F195ED5A-BDD0-2747-A2BE-4F155253B43B}"/>
              </a:ext>
            </a:extLst>
          </p:cNvPr>
          <p:cNvSpPr>
            <a:spLocks noGrp="1"/>
          </p:cNvSpPr>
          <p:nvPr>
            <p:ph type="title"/>
          </p:nvPr>
        </p:nvSpPr>
        <p:spPr/>
        <p:txBody>
          <a:bodyPr>
            <a:noAutofit/>
          </a:bodyPr>
          <a:lstStyle/>
          <a:p>
            <a:r>
              <a:rPr lang="en-US" sz="3000" dirty="0"/>
              <a:t>Database Firewall (Database Activity Monitoring)</a:t>
            </a:r>
          </a:p>
        </p:txBody>
      </p:sp>
    </p:spTree>
    <p:extLst>
      <p:ext uri="{BB962C8B-B14F-4D97-AF65-F5344CB8AC3E}">
        <p14:creationId xmlns:p14="http://schemas.microsoft.com/office/powerpoint/2010/main" val="33981402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32CBD3-86F7-0A49-A3A9-20F34A4AEA27}"/>
              </a:ext>
            </a:extLst>
          </p:cNvPr>
          <p:cNvSpPr>
            <a:spLocks noGrp="1"/>
          </p:cNvSpPr>
          <p:nvPr>
            <p:ph idx="1"/>
          </p:nvPr>
        </p:nvSpPr>
        <p:spPr/>
        <p:txBody>
          <a:bodyPr/>
          <a:lstStyle/>
          <a:p>
            <a:pPr marL="457200" indent="-457200">
              <a:buFont typeface="Arial" panose="020B0604020202020204" pitchFamily="34" charset="0"/>
              <a:buChar char="•"/>
            </a:pPr>
            <a:r>
              <a:rPr lang="en-US" dirty="0"/>
              <a:t>Control API activity</a:t>
            </a:r>
          </a:p>
          <a:p>
            <a:pPr marL="457200" indent="-457200">
              <a:buFont typeface="Arial" panose="020B0604020202020204" pitchFamily="34" charset="0"/>
              <a:buChar char="•"/>
            </a:pPr>
            <a:r>
              <a:rPr lang="en-US" dirty="0"/>
              <a:t>Implement access control to API</a:t>
            </a:r>
          </a:p>
          <a:p>
            <a:pPr marL="457200" indent="-457200">
              <a:buFont typeface="Arial" panose="020B0604020202020204" pitchFamily="34" charset="0"/>
              <a:buChar char="•"/>
            </a:pPr>
            <a:r>
              <a:rPr lang="en-US" dirty="0"/>
              <a:t>API proxy to not directly expose API</a:t>
            </a:r>
          </a:p>
          <a:p>
            <a:pPr marL="457200" indent="-457200">
              <a:buFont typeface="Arial" panose="020B0604020202020204" pitchFamily="34" charset="0"/>
              <a:buChar char="•"/>
            </a:pPr>
            <a:r>
              <a:rPr lang="en-US" dirty="0"/>
              <a:t>Log API calls</a:t>
            </a:r>
          </a:p>
          <a:p>
            <a:pPr marL="457200" indent="-457200">
              <a:buFont typeface="Arial" panose="020B0604020202020204" pitchFamily="34" charset="0"/>
              <a:buChar char="•"/>
            </a:pPr>
            <a:r>
              <a:rPr lang="en-US" dirty="0"/>
              <a:t>Limit connections (</a:t>
            </a:r>
            <a:r>
              <a:rPr lang="en-US" dirty="0" err="1"/>
              <a:t>DoS</a:t>
            </a:r>
            <a:r>
              <a:rPr lang="en-US" dirty="0"/>
              <a:t> prevention)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75A33DD6-9E74-1B45-91AE-A733136509D3}"/>
              </a:ext>
            </a:extLst>
          </p:cNvPr>
          <p:cNvSpPr>
            <a:spLocks noGrp="1"/>
          </p:cNvSpPr>
          <p:nvPr>
            <p:ph type="title"/>
          </p:nvPr>
        </p:nvSpPr>
        <p:spPr/>
        <p:txBody>
          <a:bodyPr/>
          <a:lstStyle/>
          <a:p>
            <a:r>
              <a:rPr lang="en-US" dirty="0"/>
              <a:t>API Gateway</a:t>
            </a:r>
          </a:p>
        </p:txBody>
      </p:sp>
    </p:spTree>
    <p:extLst>
      <p:ext uri="{BB962C8B-B14F-4D97-AF65-F5344CB8AC3E}">
        <p14:creationId xmlns:p14="http://schemas.microsoft.com/office/powerpoint/2010/main" val="22940570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ADCE09D-403F-DC42-B17A-C0D049C794CF}"/>
              </a:ext>
            </a:extLst>
          </p:cNvPr>
          <p:cNvPicPr>
            <a:picLocks noGrp="1" noChangeAspect="1"/>
          </p:cNvPicPr>
          <p:nvPr>
            <p:ph idx="1"/>
          </p:nvPr>
        </p:nvPicPr>
        <p:blipFill>
          <a:blip r:embed="rId2"/>
          <a:stretch>
            <a:fillRect/>
          </a:stretch>
        </p:blipFill>
        <p:spPr>
          <a:xfrm>
            <a:off x="1771650" y="1531408"/>
            <a:ext cx="5800725" cy="4356463"/>
          </a:xfrm>
        </p:spPr>
      </p:pic>
      <p:sp>
        <p:nvSpPr>
          <p:cNvPr id="3" name="Title 2">
            <a:extLst>
              <a:ext uri="{FF2B5EF4-FFF2-40B4-BE49-F238E27FC236}">
                <a16:creationId xmlns:a16="http://schemas.microsoft.com/office/drawing/2014/main" id="{2197A95F-BFAE-C144-92EF-79A1BCC3BD3E}"/>
              </a:ext>
            </a:extLst>
          </p:cNvPr>
          <p:cNvSpPr>
            <a:spLocks noGrp="1"/>
          </p:cNvSpPr>
          <p:nvPr>
            <p:ph type="title"/>
          </p:nvPr>
        </p:nvSpPr>
        <p:spPr/>
        <p:txBody>
          <a:bodyPr/>
          <a:lstStyle/>
          <a:p>
            <a:r>
              <a:rPr lang="en-US" dirty="0"/>
              <a:t>Monolithic App</a:t>
            </a:r>
          </a:p>
        </p:txBody>
      </p:sp>
    </p:spTree>
    <p:extLst>
      <p:ext uri="{BB962C8B-B14F-4D97-AF65-F5344CB8AC3E}">
        <p14:creationId xmlns:p14="http://schemas.microsoft.com/office/powerpoint/2010/main" val="5682488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DC7A06-7D34-E748-9063-0219DEAFF145}"/>
              </a:ext>
            </a:extLst>
          </p:cNvPr>
          <p:cNvSpPr>
            <a:spLocks noGrp="1"/>
          </p:cNvSpPr>
          <p:nvPr>
            <p:ph idx="1"/>
          </p:nvPr>
        </p:nvSpPr>
        <p:spPr/>
        <p:txBody>
          <a:bodyPr/>
          <a:lstStyle/>
          <a:p>
            <a:r>
              <a:rPr lang="en-US" dirty="0"/>
              <a:t>You have a monolithic app and you need to move it to the cloud</a:t>
            </a:r>
          </a:p>
          <a:p>
            <a:endParaRPr lang="en-US" dirty="0"/>
          </a:p>
          <a:p>
            <a:r>
              <a:rPr lang="en-US" dirty="0"/>
              <a:t>It has clients and functions</a:t>
            </a:r>
          </a:p>
          <a:p>
            <a:endParaRPr lang="en-US" dirty="0"/>
          </a:p>
          <a:p>
            <a:r>
              <a:rPr lang="en-US" dirty="0"/>
              <a:t>Ex: Testudo (Schedule of classes, Add/Drop, Unofficial Transcript, etc.)</a:t>
            </a:r>
          </a:p>
        </p:txBody>
      </p:sp>
      <p:sp>
        <p:nvSpPr>
          <p:cNvPr id="3" name="Title 2">
            <a:extLst>
              <a:ext uri="{FF2B5EF4-FFF2-40B4-BE49-F238E27FC236}">
                <a16:creationId xmlns:a16="http://schemas.microsoft.com/office/drawing/2014/main" id="{70642069-F365-DA42-9295-68076CB83AA1}"/>
              </a:ext>
            </a:extLst>
          </p:cNvPr>
          <p:cNvSpPr>
            <a:spLocks noGrp="1"/>
          </p:cNvSpPr>
          <p:nvPr>
            <p:ph type="title"/>
          </p:nvPr>
        </p:nvSpPr>
        <p:spPr/>
        <p:txBody>
          <a:bodyPr/>
          <a:lstStyle/>
          <a:p>
            <a:r>
              <a:rPr lang="en-US" dirty="0"/>
              <a:t>Monolithic App</a:t>
            </a:r>
          </a:p>
        </p:txBody>
      </p:sp>
    </p:spTree>
    <p:extLst>
      <p:ext uri="{BB962C8B-B14F-4D97-AF65-F5344CB8AC3E}">
        <p14:creationId xmlns:p14="http://schemas.microsoft.com/office/powerpoint/2010/main" val="21070343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DCC7A0-1D70-ED46-9CFC-C66CAB6C294F}"/>
              </a:ext>
            </a:extLst>
          </p:cNvPr>
          <p:cNvSpPr>
            <a:spLocks noGrp="1"/>
          </p:cNvSpPr>
          <p:nvPr>
            <p:ph idx="1"/>
          </p:nvPr>
        </p:nvSpPr>
        <p:spPr/>
        <p:txBody>
          <a:bodyPr/>
          <a:lstStyle/>
          <a:p>
            <a:r>
              <a:rPr lang="en-US" dirty="0"/>
              <a:t>One bite at a time…</a:t>
            </a:r>
          </a:p>
        </p:txBody>
      </p:sp>
      <p:sp>
        <p:nvSpPr>
          <p:cNvPr id="3" name="Title 2">
            <a:extLst>
              <a:ext uri="{FF2B5EF4-FFF2-40B4-BE49-F238E27FC236}">
                <a16:creationId xmlns:a16="http://schemas.microsoft.com/office/drawing/2014/main" id="{D9E4A8CD-4315-CC48-8E9B-4E479C3743C1}"/>
              </a:ext>
            </a:extLst>
          </p:cNvPr>
          <p:cNvSpPr>
            <a:spLocks noGrp="1"/>
          </p:cNvSpPr>
          <p:nvPr>
            <p:ph type="title"/>
          </p:nvPr>
        </p:nvSpPr>
        <p:spPr/>
        <p:txBody>
          <a:bodyPr/>
          <a:lstStyle/>
          <a:p>
            <a:r>
              <a:rPr lang="en-US" dirty="0"/>
              <a:t>How do you eat an elephant?</a:t>
            </a:r>
          </a:p>
        </p:txBody>
      </p:sp>
    </p:spTree>
    <p:extLst>
      <p:ext uri="{BB962C8B-B14F-4D97-AF65-F5344CB8AC3E}">
        <p14:creationId xmlns:p14="http://schemas.microsoft.com/office/powerpoint/2010/main" val="34441109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D059C0-C942-D648-A86A-960194E2A9B5}"/>
              </a:ext>
            </a:extLst>
          </p:cNvPr>
          <p:cNvSpPr>
            <a:spLocks noGrp="1"/>
          </p:cNvSpPr>
          <p:nvPr>
            <p:ph idx="1"/>
          </p:nvPr>
        </p:nvSpPr>
        <p:spPr/>
        <p:txBody>
          <a:bodyPr/>
          <a:lstStyle/>
          <a:p>
            <a:pPr marL="457200" indent="-457200">
              <a:buFont typeface="Arial" panose="020B0604020202020204" pitchFamily="34" charset="0"/>
              <a:buChar char="•"/>
            </a:pPr>
            <a:r>
              <a:rPr lang="en-US" dirty="0"/>
              <a:t>Wrap the application in a RESTful web-service API</a:t>
            </a:r>
          </a:p>
          <a:p>
            <a:pPr marL="457200" indent="-457200">
              <a:buFont typeface="Arial" panose="020B0604020202020204" pitchFamily="34" charset="0"/>
              <a:buChar char="•"/>
            </a:pPr>
            <a:r>
              <a:rPr lang="en-US" dirty="0"/>
              <a:t>Add an adapter to isolate each client</a:t>
            </a:r>
          </a:p>
          <a:p>
            <a:pPr marL="457200" indent="-457200">
              <a:buFont typeface="Arial" panose="020B0604020202020204" pitchFamily="34" charset="0"/>
              <a:buChar char="•"/>
            </a:pPr>
            <a:r>
              <a:rPr lang="en-US" dirty="0"/>
              <a:t>Replace each one of those functions with a microservice</a:t>
            </a:r>
          </a:p>
          <a:p>
            <a:pPr marL="457200" indent="-457200">
              <a:buFont typeface="Arial" panose="020B0604020202020204" pitchFamily="34" charset="0"/>
              <a:buChar char="•"/>
            </a:pPr>
            <a:r>
              <a:rPr lang="en-US" dirty="0"/>
              <a:t>Wash, rinse, repeat</a:t>
            </a:r>
          </a:p>
        </p:txBody>
      </p:sp>
      <p:sp>
        <p:nvSpPr>
          <p:cNvPr id="3" name="Title 2">
            <a:extLst>
              <a:ext uri="{FF2B5EF4-FFF2-40B4-BE49-F238E27FC236}">
                <a16:creationId xmlns:a16="http://schemas.microsoft.com/office/drawing/2014/main" id="{2AAD385A-9D98-E740-8D26-996D4F184672}"/>
              </a:ext>
            </a:extLst>
          </p:cNvPr>
          <p:cNvSpPr>
            <a:spLocks noGrp="1"/>
          </p:cNvSpPr>
          <p:nvPr>
            <p:ph type="title"/>
          </p:nvPr>
        </p:nvSpPr>
        <p:spPr/>
        <p:txBody>
          <a:bodyPr/>
          <a:lstStyle/>
          <a:p>
            <a:r>
              <a:rPr lang="en-US" dirty="0"/>
              <a:t>Migrating a Monolith</a:t>
            </a:r>
          </a:p>
        </p:txBody>
      </p:sp>
    </p:spTree>
    <p:extLst>
      <p:ext uri="{BB962C8B-B14F-4D97-AF65-F5344CB8AC3E}">
        <p14:creationId xmlns:p14="http://schemas.microsoft.com/office/powerpoint/2010/main" val="30133468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E880DD-0C3E-A444-B46B-53FFD9C29B59}"/>
              </a:ext>
            </a:extLst>
          </p:cNvPr>
          <p:cNvPicPr>
            <a:picLocks noGrp="1" noChangeAspect="1"/>
          </p:cNvPicPr>
          <p:nvPr>
            <p:ph idx="1"/>
          </p:nvPr>
        </p:nvPicPr>
        <p:blipFill>
          <a:blip r:embed="rId2"/>
          <a:stretch>
            <a:fillRect/>
          </a:stretch>
        </p:blipFill>
        <p:spPr>
          <a:xfrm>
            <a:off x="1939095" y="2149475"/>
            <a:ext cx="5151509" cy="3957638"/>
          </a:xfrm>
        </p:spPr>
      </p:pic>
      <p:sp>
        <p:nvSpPr>
          <p:cNvPr id="3" name="Title 2">
            <a:extLst>
              <a:ext uri="{FF2B5EF4-FFF2-40B4-BE49-F238E27FC236}">
                <a16:creationId xmlns:a16="http://schemas.microsoft.com/office/drawing/2014/main" id="{0B9ECA15-0AB6-8544-8299-30047994F05D}"/>
              </a:ext>
            </a:extLst>
          </p:cNvPr>
          <p:cNvSpPr>
            <a:spLocks noGrp="1"/>
          </p:cNvSpPr>
          <p:nvPr>
            <p:ph type="title"/>
          </p:nvPr>
        </p:nvSpPr>
        <p:spPr/>
        <p:txBody>
          <a:bodyPr/>
          <a:lstStyle/>
          <a:p>
            <a:r>
              <a:rPr lang="en-US" dirty="0"/>
              <a:t>Monolithic App -&gt; Microservices</a:t>
            </a:r>
          </a:p>
        </p:txBody>
      </p:sp>
    </p:spTree>
    <p:extLst>
      <p:ext uri="{BB962C8B-B14F-4D97-AF65-F5344CB8AC3E}">
        <p14:creationId xmlns:p14="http://schemas.microsoft.com/office/powerpoint/2010/main" val="39430544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2660F4-C1AE-FA43-AFBE-6F4EEB7DE4F5}"/>
              </a:ext>
            </a:extLst>
          </p:cNvPr>
          <p:cNvPicPr>
            <a:picLocks noGrp="1" noChangeAspect="1"/>
          </p:cNvPicPr>
          <p:nvPr>
            <p:ph idx="1"/>
          </p:nvPr>
        </p:nvPicPr>
        <p:blipFill>
          <a:blip r:embed="rId2"/>
          <a:stretch>
            <a:fillRect/>
          </a:stretch>
        </p:blipFill>
        <p:spPr>
          <a:xfrm>
            <a:off x="1648160" y="2149475"/>
            <a:ext cx="5733380" cy="3957638"/>
          </a:xfrm>
        </p:spPr>
      </p:pic>
      <p:sp>
        <p:nvSpPr>
          <p:cNvPr id="3" name="Title 2">
            <a:extLst>
              <a:ext uri="{FF2B5EF4-FFF2-40B4-BE49-F238E27FC236}">
                <a16:creationId xmlns:a16="http://schemas.microsoft.com/office/drawing/2014/main" id="{473BF20D-B88B-F243-B903-483F4DB888E4}"/>
              </a:ext>
            </a:extLst>
          </p:cNvPr>
          <p:cNvSpPr>
            <a:spLocks noGrp="1"/>
          </p:cNvSpPr>
          <p:nvPr>
            <p:ph type="title"/>
          </p:nvPr>
        </p:nvSpPr>
        <p:spPr/>
        <p:txBody>
          <a:bodyPr/>
          <a:lstStyle/>
          <a:p>
            <a:r>
              <a:rPr lang="en-US" dirty="0"/>
              <a:t>Monolithic App -&gt; Microservices</a:t>
            </a:r>
          </a:p>
        </p:txBody>
      </p:sp>
    </p:spTree>
    <p:extLst>
      <p:ext uri="{BB962C8B-B14F-4D97-AF65-F5344CB8AC3E}">
        <p14:creationId xmlns:p14="http://schemas.microsoft.com/office/powerpoint/2010/main" val="3466700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916DDB-BC60-3F44-A55D-D2F283F28F37}"/>
              </a:ext>
            </a:extLst>
          </p:cNvPr>
          <p:cNvSpPr>
            <a:spLocks noGrp="1"/>
          </p:cNvSpPr>
          <p:nvPr>
            <p:ph idx="1"/>
          </p:nvPr>
        </p:nvSpPr>
        <p:spPr/>
        <p:txBody>
          <a:bodyPr>
            <a:normAutofit fontScale="92500" lnSpcReduction="10000"/>
          </a:bodyPr>
          <a:lstStyle/>
          <a:p>
            <a:r>
              <a:rPr lang="en-US" dirty="0"/>
              <a:t>These types of migrations are typically for very small applications or if the app is already “cloud ready”</a:t>
            </a:r>
          </a:p>
          <a:p>
            <a:endParaRPr lang="en-US" dirty="0"/>
          </a:p>
          <a:p>
            <a:r>
              <a:rPr lang="en-US" dirty="0"/>
              <a:t>These type of migrations often fail because of major ties to legacy systems causing major rework and issues.</a:t>
            </a:r>
          </a:p>
          <a:p>
            <a:endParaRPr lang="en-US" dirty="0"/>
          </a:p>
          <a:p>
            <a:r>
              <a:rPr lang="en-US" dirty="0"/>
              <a:t>Lots of ramp up to know how to make an app cloud-ready (and secure!)</a:t>
            </a:r>
          </a:p>
        </p:txBody>
      </p:sp>
      <p:sp>
        <p:nvSpPr>
          <p:cNvPr id="3" name="Title 2">
            <a:extLst>
              <a:ext uri="{FF2B5EF4-FFF2-40B4-BE49-F238E27FC236}">
                <a16:creationId xmlns:a16="http://schemas.microsoft.com/office/drawing/2014/main" id="{4533056E-0A1B-3148-BC4A-B381F570555D}"/>
              </a:ext>
            </a:extLst>
          </p:cNvPr>
          <p:cNvSpPr>
            <a:spLocks noGrp="1"/>
          </p:cNvSpPr>
          <p:nvPr>
            <p:ph type="title"/>
          </p:nvPr>
        </p:nvSpPr>
        <p:spPr/>
        <p:txBody>
          <a:bodyPr/>
          <a:lstStyle/>
          <a:p>
            <a:r>
              <a:rPr lang="en-US" dirty="0"/>
              <a:t>Lift-and-Shift</a:t>
            </a:r>
          </a:p>
        </p:txBody>
      </p:sp>
    </p:spTree>
    <p:extLst>
      <p:ext uri="{BB962C8B-B14F-4D97-AF65-F5344CB8AC3E}">
        <p14:creationId xmlns:p14="http://schemas.microsoft.com/office/powerpoint/2010/main" val="2834740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29A8D8-08AF-1C49-B7A6-1A079B8D312D}"/>
              </a:ext>
            </a:extLst>
          </p:cNvPr>
          <p:cNvSpPr>
            <a:spLocks noGrp="1"/>
          </p:cNvSpPr>
          <p:nvPr>
            <p:ph type="title"/>
          </p:nvPr>
        </p:nvSpPr>
        <p:spPr/>
        <p:txBody>
          <a:bodyPr/>
          <a:lstStyle/>
          <a:p>
            <a:r>
              <a:rPr lang="en-US" dirty="0"/>
              <a:t>Monolithic App -&gt; Microservices</a:t>
            </a:r>
          </a:p>
        </p:txBody>
      </p:sp>
      <p:pic>
        <p:nvPicPr>
          <p:cNvPr id="9" name="Content Placeholder 8">
            <a:extLst>
              <a:ext uri="{FF2B5EF4-FFF2-40B4-BE49-F238E27FC236}">
                <a16:creationId xmlns:a16="http://schemas.microsoft.com/office/drawing/2014/main" id="{16A0BDE6-E20E-C540-A6D6-D599F13357E4}"/>
              </a:ext>
            </a:extLst>
          </p:cNvPr>
          <p:cNvPicPr>
            <a:picLocks noGrp="1" noChangeAspect="1"/>
          </p:cNvPicPr>
          <p:nvPr>
            <p:ph idx="1"/>
          </p:nvPr>
        </p:nvPicPr>
        <p:blipFill>
          <a:blip r:embed="rId2"/>
          <a:stretch>
            <a:fillRect/>
          </a:stretch>
        </p:blipFill>
        <p:spPr>
          <a:xfrm>
            <a:off x="1200328" y="2149475"/>
            <a:ext cx="6629043" cy="3957638"/>
          </a:xfrm>
        </p:spPr>
      </p:pic>
    </p:spTree>
    <p:extLst>
      <p:ext uri="{BB962C8B-B14F-4D97-AF65-F5344CB8AC3E}">
        <p14:creationId xmlns:p14="http://schemas.microsoft.com/office/powerpoint/2010/main" val="32047898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0224B0-1769-F647-834B-B91B79DF31D5}"/>
              </a:ext>
            </a:extLst>
          </p:cNvPr>
          <p:cNvPicPr>
            <a:picLocks noGrp="1" noChangeAspect="1"/>
          </p:cNvPicPr>
          <p:nvPr>
            <p:ph idx="1"/>
          </p:nvPr>
        </p:nvPicPr>
        <p:blipFill>
          <a:blip r:embed="rId2"/>
          <a:stretch>
            <a:fillRect/>
          </a:stretch>
        </p:blipFill>
        <p:spPr>
          <a:xfrm>
            <a:off x="1521678" y="2135187"/>
            <a:ext cx="5986343" cy="3957638"/>
          </a:xfrm>
        </p:spPr>
      </p:pic>
      <p:sp>
        <p:nvSpPr>
          <p:cNvPr id="3" name="Title 2">
            <a:extLst>
              <a:ext uri="{FF2B5EF4-FFF2-40B4-BE49-F238E27FC236}">
                <a16:creationId xmlns:a16="http://schemas.microsoft.com/office/drawing/2014/main" id="{2C64EB0D-81AD-3D43-AEAC-53ECF2BBF743}"/>
              </a:ext>
            </a:extLst>
          </p:cNvPr>
          <p:cNvSpPr>
            <a:spLocks noGrp="1"/>
          </p:cNvSpPr>
          <p:nvPr>
            <p:ph type="title"/>
          </p:nvPr>
        </p:nvSpPr>
        <p:spPr/>
        <p:txBody>
          <a:bodyPr/>
          <a:lstStyle/>
          <a:p>
            <a:r>
              <a:rPr lang="en-US" dirty="0"/>
              <a:t>Monolithic App -&gt; Microservices</a:t>
            </a:r>
          </a:p>
        </p:txBody>
      </p:sp>
    </p:spTree>
    <p:extLst>
      <p:ext uri="{BB962C8B-B14F-4D97-AF65-F5344CB8AC3E}">
        <p14:creationId xmlns:p14="http://schemas.microsoft.com/office/powerpoint/2010/main" val="18693891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AAAD8F5-2902-DF46-8264-8C074B363D4F}"/>
              </a:ext>
            </a:extLst>
          </p:cNvPr>
          <p:cNvPicPr>
            <a:picLocks noGrp="1" noChangeAspect="1"/>
          </p:cNvPicPr>
          <p:nvPr>
            <p:ph idx="1"/>
          </p:nvPr>
        </p:nvPicPr>
        <p:blipFill>
          <a:blip r:embed="rId2"/>
          <a:stretch>
            <a:fillRect/>
          </a:stretch>
        </p:blipFill>
        <p:spPr>
          <a:xfrm>
            <a:off x="1508357" y="2149475"/>
            <a:ext cx="6012985" cy="3957638"/>
          </a:xfrm>
        </p:spPr>
      </p:pic>
      <p:sp>
        <p:nvSpPr>
          <p:cNvPr id="3" name="Title 2">
            <a:extLst>
              <a:ext uri="{FF2B5EF4-FFF2-40B4-BE49-F238E27FC236}">
                <a16:creationId xmlns:a16="http://schemas.microsoft.com/office/drawing/2014/main" id="{6CF253F7-5269-BB4E-9687-7D02F95273E4}"/>
              </a:ext>
            </a:extLst>
          </p:cNvPr>
          <p:cNvSpPr>
            <a:spLocks noGrp="1"/>
          </p:cNvSpPr>
          <p:nvPr>
            <p:ph type="title"/>
          </p:nvPr>
        </p:nvSpPr>
        <p:spPr/>
        <p:txBody>
          <a:bodyPr/>
          <a:lstStyle/>
          <a:p>
            <a:r>
              <a:rPr lang="en-US" dirty="0"/>
              <a:t>Monolithic App -&gt; Microservices</a:t>
            </a:r>
          </a:p>
        </p:txBody>
      </p:sp>
    </p:spTree>
    <p:extLst>
      <p:ext uri="{BB962C8B-B14F-4D97-AF65-F5344CB8AC3E}">
        <p14:creationId xmlns:p14="http://schemas.microsoft.com/office/powerpoint/2010/main" val="2380767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C09891-75F1-2D4C-8C17-07D96689D2CB}"/>
              </a:ext>
            </a:extLst>
          </p:cNvPr>
          <p:cNvSpPr>
            <a:spLocks noGrp="1"/>
          </p:cNvSpPr>
          <p:nvPr>
            <p:ph idx="1"/>
          </p:nvPr>
        </p:nvSpPr>
        <p:spPr/>
        <p:txBody>
          <a:bodyPr>
            <a:normAutofit fontScale="92500"/>
          </a:bodyPr>
          <a:lstStyle/>
          <a:p>
            <a:r>
              <a:rPr lang="en-US" dirty="0"/>
              <a:t>With the rise of the cloud and DevOps containers have exploding in use</a:t>
            </a:r>
          </a:p>
          <a:p>
            <a:endParaRPr lang="en-US" dirty="0"/>
          </a:p>
          <a:p>
            <a:pPr marL="457200" indent="-457200">
              <a:buFont typeface="Arial" panose="020B0604020202020204" pitchFamily="34" charset="0"/>
              <a:buChar char="•"/>
            </a:pPr>
            <a:r>
              <a:rPr lang="en-US" dirty="0"/>
              <a:t>Ease of transporting across many different platforms</a:t>
            </a:r>
          </a:p>
          <a:p>
            <a:pPr marL="457200" indent="-457200">
              <a:buFont typeface="Arial" panose="020B0604020202020204" pitchFamily="34" charset="0"/>
              <a:buChar char="•"/>
            </a:pPr>
            <a:r>
              <a:rPr lang="en-US" dirty="0"/>
              <a:t>Entire runtime environment - app + dependencies + libraries + binaries + config files</a:t>
            </a:r>
          </a:p>
          <a:p>
            <a:pPr marL="457200" indent="-457200">
              <a:buFont typeface="Arial" panose="020B0604020202020204" pitchFamily="34" charset="0"/>
              <a:buChar char="•"/>
            </a:pPr>
            <a:r>
              <a:rPr lang="en-US" dirty="0"/>
              <a:t>Abstract away the OS and underlying infrastructure</a:t>
            </a:r>
          </a:p>
        </p:txBody>
      </p:sp>
      <p:sp>
        <p:nvSpPr>
          <p:cNvPr id="3" name="Title 2">
            <a:extLst>
              <a:ext uri="{FF2B5EF4-FFF2-40B4-BE49-F238E27FC236}">
                <a16:creationId xmlns:a16="http://schemas.microsoft.com/office/drawing/2014/main" id="{6EA548B0-FD7A-7349-A9A5-FDA54FA01361}"/>
              </a:ext>
            </a:extLst>
          </p:cNvPr>
          <p:cNvSpPr>
            <a:spLocks noGrp="1"/>
          </p:cNvSpPr>
          <p:nvPr>
            <p:ph type="title"/>
          </p:nvPr>
        </p:nvSpPr>
        <p:spPr/>
        <p:txBody>
          <a:bodyPr/>
          <a:lstStyle/>
          <a:p>
            <a:r>
              <a:rPr lang="en-US" dirty="0"/>
              <a:t>Containers</a:t>
            </a:r>
          </a:p>
        </p:txBody>
      </p:sp>
    </p:spTree>
    <p:extLst>
      <p:ext uri="{BB962C8B-B14F-4D97-AF65-F5344CB8AC3E}">
        <p14:creationId xmlns:p14="http://schemas.microsoft.com/office/powerpoint/2010/main" val="28060012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99CDF7-F544-7940-8DE6-ABFC73DADF8A}"/>
              </a:ext>
            </a:extLst>
          </p:cNvPr>
          <p:cNvPicPr>
            <a:picLocks noGrp="1" noChangeAspect="1"/>
          </p:cNvPicPr>
          <p:nvPr>
            <p:ph idx="1"/>
          </p:nvPr>
        </p:nvPicPr>
        <p:blipFill>
          <a:blip r:embed="rId2"/>
          <a:stretch>
            <a:fillRect/>
          </a:stretch>
        </p:blipFill>
        <p:spPr>
          <a:xfrm>
            <a:off x="457201" y="1749614"/>
            <a:ext cx="8299349" cy="4029394"/>
          </a:xfrm>
        </p:spPr>
      </p:pic>
      <p:sp>
        <p:nvSpPr>
          <p:cNvPr id="3" name="Title 2">
            <a:extLst>
              <a:ext uri="{FF2B5EF4-FFF2-40B4-BE49-F238E27FC236}">
                <a16:creationId xmlns:a16="http://schemas.microsoft.com/office/drawing/2014/main" id="{B9B99067-B324-8841-BAB3-7F1977DDAE6A}"/>
              </a:ext>
            </a:extLst>
          </p:cNvPr>
          <p:cNvSpPr>
            <a:spLocks noGrp="1"/>
          </p:cNvSpPr>
          <p:nvPr>
            <p:ph type="title"/>
          </p:nvPr>
        </p:nvSpPr>
        <p:spPr/>
        <p:txBody>
          <a:bodyPr/>
          <a:lstStyle/>
          <a:p>
            <a:r>
              <a:rPr lang="en-US" dirty="0"/>
              <a:t>Containers vs VMs</a:t>
            </a:r>
          </a:p>
        </p:txBody>
      </p:sp>
    </p:spTree>
    <p:extLst>
      <p:ext uri="{BB962C8B-B14F-4D97-AF65-F5344CB8AC3E}">
        <p14:creationId xmlns:p14="http://schemas.microsoft.com/office/powerpoint/2010/main" val="35621822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802227-02EB-2E4C-9900-2CF6ED73C26C}"/>
              </a:ext>
            </a:extLst>
          </p:cNvPr>
          <p:cNvSpPr>
            <a:spLocks noGrp="1"/>
          </p:cNvSpPr>
          <p:nvPr>
            <p:ph idx="1"/>
          </p:nvPr>
        </p:nvSpPr>
        <p:spPr/>
        <p:txBody>
          <a:bodyPr/>
          <a:lstStyle/>
          <a:p>
            <a:r>
              <a:rPr lang="en-US" dirty="0"/>
              <a:t> </a:t>
            </a:r>
          </a:p>
        </p:txBody>
      </p:sp>
      <p:sp>
        <p:nvSpPr>
          <p:cNvPr id="3" name="Title 2">
            <a:extLst>
              <a:ext uri="{FF2B5EF4-FFF2-40B4-BE49-F238E27FC236}">
                <a16:creationId xmlns:a16="http://schemas.microsoft.com/office/drawing/2014/main" id="{FA817D34-3312-9947-9BE9-1F1088C360D6}"/>
              </a:ext>
            </a:extLst>
          </p:cNvPr>
          <p:cNvSpPr>
            <a:spLocks noGrp="1"/>
          </p:cNvSpPr>
          <p:nvPr>
            <p:ph type="title"/>
          </p:nvPr>
        </p:nvSpPr>
        <p:spPr/>
        <p:txBody>
          <a:bodyPr/>
          <a:lstStyle/>
          <a:p>
            <a:r>
              <a:rPr lang="en-US" dirty="0"/>
              <a:t>Standard 3 Tier app</a:t>
            </a:r>
          </a:p>
        </p:txBody>
      </p:sp>
      <p:pic>
        <p:nvPicPr>
          <p:cNvPr id="5" name="Picture 4">
            <a:extLst>
              <a:ext uri="{FF2B5EF4-FFF2-40B4-BE49-F238E27FC236}">
                <a16:creationId xmlns:a16="http://schemas.microsoft.com/office/drawing/2014/main" id="{B4665F0E-5264-9743-817E-AE4AB1C30771}"/>
              </a:ext>
            </a:extLst>
          </p:cNvPr>
          <p:cNvPicPr>
            <a:picLocks noChangeAspect="1"/>
          </p:cNvPicPr>
          <p:nvPr/>
        </p:nvPicPr>
        <p:blipFill>
          <a:blip r:embed="rId2"/>
          <a:stretch>
            <a:fillRect/>
          </a:stretch>
        </p:blipFill>
        <p:spPr>
          <a:xfrm>
            <a:off x="0" y="1945664"/>
            <a:ext cx="9144000" cy="1747471"/>
          </a:xfrm>
          <a:prstGeom prst="rect">
            <a:avLst/>
          </a:prstGeom>
        </p:spPr>
      </p:pic>
    </p:spTree>
    <p:extLst>
      <p:ext uri="{BB962C8B-B14F-4D97-AF65-F5344CB8AC3E}">
        <p14:creationId xmlns:p14="http://schemas.microsoft.com/office/powerpoint/2010/main" val="39534427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802227-02EB-2E4C-9900-2CF6ED73C26C}"/>
              </a:ext>
            </a:extLst>
          </p:cNvPr>
          <p:cNvSpPr>
            <a:spLocks noGrp="1"/>
          </p:cNvSpPr>
          <p:nvPr>
            <p:ph idx="1"/>
          </p:nvPr>
        </p:nvSpPr>
        <p:spPr/>
        <p:txBody>
          <a:bodyPr/>
          <a:lstStyle/>
          <a:p>
            <a:r>
              <a:rPr lang="en-US" dirty="0"/>
              <a:t> </a:t>
            </a:r>
          </a:p>
        </p:txBody>
      </p:sp>
      <p:sp>
        <p:nvSpPr>
          <p:cNvPr id="3" name="Title 2">
            <a:extLst>
              <a:ext uri="{FF2B5EF4-FFF2-40B4-BE49-F238E27FC236}">
                <a16:creationId xmlns:a16="http://schemas.microsoft.com/office/drawing/2014/main" id="{FA817D34-3312-9947-9BE9-1F1088C360D6}"/>
              </a:ext>
            </a:extLst>
          </p:cNvPr>
          <p:cNvSpPr>
            <a:spLocks noGrp="1"/>
          </p:cNvSpPr>
          <p:nvPr>
            <p:ph type="title"/>
          </p:nvPr>
        </p:nvSpPr>
        <p:spPr/>
        <p:txBody>
          <a:bodyPr/>
          <a:lstStyle/>
          <a:p>
            <a:r>
              <a:rPr lang="en-US" dirty="0"/>
              <a:t>Standard 3 Tier app</a:t>
            </a:r>
          </a:p>
        </p:txBody>
      </p:sp>
      <p:pic>
        <p:nvPicPr>
          <p:cNvPr id="5" name="Picture 4">
            <a:extLst>
              <a:ext uri="{FF2B5EF4-FFF2-40B4-BE49-F238E27FC236}">
                <a16:creationId xmlns:a16="http://schemas.microsoft.com/office/drawing/2014/main" id="{B4665F0E-5264-9743-817E-AE4AB1C30771}"/>
              </a:ext>
            </a:extLst>
          </p:cNvPr>
          <p:cNvPicPr>
            <a:picLocks noChangeAspect="1"/>
          </p:cNvPicPr>
          <p:nvPr/>
        </p:nvPicPr>
        <p:blipFill>
          <a:blip r:embed="rId2"/>
          <a:stretch>
            <a:fillRect/>
          </a:stretch>
        </p:blipFill>
        <p:spPr>
          <a:xfrm>
            <a:off x="0" y="1945664"/>
            <a:ext cx="9144000" cy="1747471"/>
          </a:xfrm>
          <a:prstGeom prst="rect">
            <a:avLst/>
          </a:prstGeom>
        </p:spPr>
      </p:pic>
      <p:pic>
        <p:nvPicPr>
          <p:cNvPr id="7" name="Picture 6">
            <a:extLst>
              <a:ext uri="{FF2B5EF4-FFF2-40B4-BE49-F238E27FC236}">
                <a16:creationId xmlns:a16="http://schemas.microsoft.com/office/drawing/2014/main" id="{ED31284A-EBE1-4F4E-8166-608B5B3C8D7F}"/>
              </a:ext>
            </a:extLst>
          </p:cNvPr>
          <p:cNvPicPr>
            <a:picLocks noChangeAspect="1"/>
          </p:cNvPicPr>
          <p:nvPr/>
        </p:nvPicPr>
        <p:blipFill>
          <a:blip r:embed="rId3"/>
          <a:stretch>
            <a:fillRect/>
          </a:stretch>
        </p:blipFill>
        <p:spPr>
          <a:xfrm>
            <a:off x="0" y="3896701"/>
            <a:ext cx="9144000" cy="2933608"/>
          </a:xfrm>
          <a:prstGeom prst="rect">
            <a:avLst/>
          </a:prstGeom>
        </p:spPr>
      </p:pic>
    </p:spTree>
    <p:extLst>
      <p:ext uri="{BB962C8B-B14F-4D97-AF65-F5344CB8AC3E}">
        <p14:creationId xmlns:p14="http://schemas.microsoft.com/office/powerpoint/2010/main" val="34327364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432DEA-4E09-6344-9696-272B8415C4EB}"/>
              </a:ext>
            </a:extLst>
          </p:cNvPr>
          <p:cNvSpPr>
            <a:spLocks noGrp="1"/>
          </p:cNvSpPr>
          <p:nvPr>
            <p:ph idx="1"/>
          </p:nvPr>
        </p:nvSpPr>
        <p:spPr>
          <a:xfrm>
            <a:off x="457200" y="4937760"/>
            <a:ext cx="8115526" cy="1168865"/>
          </a:xfrm>
        </p:spPr>
        <p:txBody>
          <a:bodyPr/>
          <a:lstStyle/>
          <a:p>
            <a:r>
              <a:rPr lang="en-US" dirty="0"/>
              <a:t>How do we get in to maintain/update this?</a:t>
            </a:r>
          </a:p>
        </p:txBody>
      </p:sp>
      <p:sp>
        <p:nvSpPr>
          <p:cNvPr id="3" name="Title 2">
            <a:extLst>
              <a:ext uri="{FF2B5EF4-FFF2-40B4-BE49-F238E27FC236}">
                <a16:creationId xmlns:a16="http://schemas.microsoft.com/office/drawing/2014/main" id="{9BAF8470-B7EC-3547-A106-CA8CE7DF0162}"/>
              </a:ext>
            </a:extLst>
          </p:cNvPr>
          <p:cNvSpPr>
            <a:spLocks noGrp="1"/>
          </p:cNvSpPr>
          <p:nvPr>
            <p:ph type="title"/>
          </p:nvPr>
        </p:nvSpPr>
        <p:spPr/>
        <p:txBody>
          <a:bodyPr/>
          <a:lstStyle/>
          <a:p>
            <a:r>
              <a:rPr lang="en-US" dirty="0"/>
              <a:t>But…</a:t>
            </a:r>
          </a:p>
        </p:txBody>
      </p:sp>
      <p:pic>
        <p:nvPicPr>
          <p:cNvPr id="4" name="Picture 3">
            <a:extLst>
              <a:ext uri="{FF2B5EF4-FFF2-40B4-BE49-F238E27FC236}">
                <a16:creationId xmlns:a16="http://schemas.microsoft.com/office/drawing/2014/main" id="{91C73FE4-5EA7-4142-B5A7-62608C31125C}"/>
              </a:ext>
            </a:extLst>
          </p:cNvPr>
          <p:cNvPicPr>
            <a:picLocks noChangeAspect="1"/>
          </p:cNvPicPr>
          <p:nvPr/>
        </p:nvPicPr>
        <p:blipFill>
          <a:blip r:embed="rId2"/>
          <a:stretch>
            <a:fillRect/>
          </a:stretch>
        </p:blipFill>
        <p:spPr>
          <a:xfrm>
            <a:off x="0" y="1832238"/>
            <a:ext cx="9144000" cy="2933608"/>
          </a:xfrm>
          <a:prstGeom prst="rect">
            <a:avLst/>
          </a:prstGeom>
        </p:spPr>
      </p:pic>
    </p:spTree>
    <p:extLst>
      <p:ext uri="{BB962C8B-B14F-4D97-AF65-F5344CB8AC3E}">
        <p14:creationId xmlns:p14="http://schemas.microsoft.com/office/powerpoint/2010/main" val="6158415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B6DF6-9BB0-DC4E-8BB1-DD6E68A5C0B8}"/>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EEF47F8D-AB72-D84B-A39F-B06ED44672F6}"/>
              </a:ext>
            </a:extLst>
          </p:cNvPr>
          <p:cNvSpPr>
            <a:spLocks noGrp="1"/>
          </p:cNvSpPr>
          <p:nvPr>
            <p:ph type="title"/>
          </p:nvPr>
        </p:nvSpPr>
        <p:spPr/>
        <p:txBody>
          <a:bodyPr/>
          <a:lstStyle/>
          <a:p>
            <a:r>
              <a:rPr lang="en-US" dirty="0"/>
              <a:t>The side door…</a:t>
            </a:r>
          </a:p>
        </p:txBody>
      </p:sp>
      <p:pic>
        <p:nvPicPr>
          <p:cNvPr id="4" name="Picture 3">
            <a:extLst>
              <a:ext uri="{FF2B5EF4-FFF2-40B4-BE49-F238E27FC236}">
                <a16:creationId xmlns:a16="http://schemas.microsoft.com/office/drawing/2014/main" id="{F7F749D4-B615-E747-BDA8-A8565D7B735F}"/>
              </a:ext>
            </a:extLst>
          </p:cNvPr>
          <p:cNvPicPr>
            <a:picLocks noChangeAspect="1"/>
          </p:cNvPicPr>
          <p:nvPr/>
        </p:nvPicPr>
        <p:blipFill>
          <a:blip r:embed="rId2"/>
          <a:stretch>
            <a:fillRect/>
          </a:stretch>
        </p:blipFill>
        <p:spPr>
          <a:xfrm>
            <a:off x="0" y="1536757"/>
            <a:ext cx="9144000" cy="5182340"/>
          </a:xfrm>
          <a:prstGeom prst="rect">
            <a:avLst/>
          </a:prstGeom>
        </p:spPr>
      </p:pic>
    </p:spTree>
    <p:extLst>
      <p:ext uri="{BB962C8B-B14F-4D97-AF65-F5344CB8AC3E}">
        <p14:creationId xmlns:p14="http://schemas.microsoft.com/office/powerpoint/2010/main" val="26094094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981896-D7D3-1847-89ED-BBE71F5D5EB1}"/>
              </a:ext>
            </a:extLst>
          </p:cNvPr>
          <p:cNvSpPr>
            <a:spLocks noGrp="1"/>
          </p:cNvSpPr>
          <p:nvPr>
            <p:ph type="title"/>
          </p:nvPr>
        </p:nvSpPr>
        <p:spPr/>
        <p:txBody>
          <a:bodyPr/>
          <a:lstStyle/>
          <a:p>
            <a:r>
              <a:rPr lang="en-US" dirty="0"/>
              <a:t>The even better way</a:t>
            </a:r>
          </a:p>
        </p:txBody>
      </p:sp>
      <p:pic>
        <p:nvPicPr>
          <p:cNvPr id="8" name="Picture 7">
            <a:extLst>
              <a:ext uri="{FF2B5EF4-FFF2-40B4-BE49-F238E27FC236}">
                <a16:creationId xmlns:a16="http://schemas.microsoft.com/office/drawing/2014/main" id="{4A577C0F-2CE5-7640-8B8C-F41AC4A65782}"/>
              </a:ext>
            </a:extLst>
          </p:cNvPr>
          <p:cNvPicPr>
            <a:picLocks noChangeAspect="1"/>
          </p:cNvPicPr>
          <p:nvPr/>
        </p:nvPicPr>
        <p:blipFill>
          <a:blip r:embed="rId2"/>
          <a:stretch>
            <a:fillRect/>
          </a:stretch>
        </p:blipFill>
        <p:spPr>
          <a:xfrm>
            <a:off x="0" y="1456767"/>
            <a:ext cx="9144000" cy="3464156"/>
          </a:xfrm>
          <a:prstGeom prst="rect">
            <a:avLst/>
          </a:prstGeom>
        </p:spPr>
      </p:pic>
      <p:sp>
        <p:nvSpPr>
          <p:cNvPr id="12" name="Content Placeholder 11">
            <a:extLst>
              <a:ext uri="{FF2B5EF4-FFF2-40B4-BE49-F238E27FC236}">
                <a16:creationId xmlns:a16="http://schemas.microsoft.com/office/drawing/2014/main" id="{68FDFB0D-A44D-E54E-8E94-40A69368FCC7}"/>
              </a:ext>
            </a:extLst>
          </p:cNvPr>
          <p:cNvSpPr>
            <a:spLocks noGrp="1"/>
          </p:cNvSpPr>
          <p:nvPr>
            <p:ph idx="1"/>
          </p:nvPr>
        </p:nvSpPr>
        <p:spPr>
          <a:xfrm>
            <a:off x="457201" y="2490606"/>
            <a:ext cx="8115526" cy="3957395"/>
          </a:xfrm>
        </p:spPr>
        <p:txBody>
          <a:bodyPr/>
          <a:lstStyle/>
          <a:p>
            <a:r>
              <a:rPr lang="en-US" dirty="0"/>
              <a:t> </a:t>
            </a:r>
          </a:p>
        </p:txBody>
      </p:sp>
      <p:pic>
        <p:nvPicPr>
          <p:cNvPr id="14" name="Picture 13">
            <a:extLst>
              <a:ext uri="{FF2B5EF4-FFF2-40B4-BE49-F238E27FC236}">
                <a16:creationId xmlns:a16="http://schemas.microsoft.com/office/drawing/2014/main" id="{B8BD2725-DDF7-F347-BD8F-11F565F8BDC2}"/>
              </a:ext>
            </a:extLst>
          </p:cNvPr>
          <p:cNvPicPr>
            <a:picLocks noChangeAspect="1"/>
          </p:cNvPicPr>
          <p:nvPr/>
        </p:nvPicPr>
        <p:blipFill>
          <a:blip r:embed="rId3"/>
          <a:stretch>
            <a:fillRect/>
          </a:stretch>
        </p:blipFill>
        <p:spPr>
          <a:xfrm>
            <a:off x="0" y="3396923"/>
            <a:ext cx="9144000" cy="3048000"/>
          </a:xfrm>
          <a:prstGeom prst="rect">
            <a:avLst/>
          </a:prstGeom>
        </p:spPr>
      </p:pic>
    </p:spTree>
    <p:extLst>
      <p:ext uri="{BB962C8B-B14F-4D97-AF65-F5344CB8AC3E}">
        <p14:creationId xmlns:p14="http://schemas.microsoft.com/office/powerpoint/2010/main" val="2024048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06B32D-5A81-5344-82E1-DC80D7AF6E66}"/>
              </a:ext>
            </a:extLst>
          </p:cNvPr>
          <p:cNvSpPr>
            <a:spLocks noGrp="1"/>
          </p:cNvSpPr>
          <p:nvPr>
            <p:ph idx="1"/>
          </p:nvPr>
        </p:nvSpPr>
        <p:spPr>
          <a:xfrm>
            <a:off x="457201" y="1792043"/>
            <a:ext cx="8115526" cy="3957395"/>
          </a:xfrm>
        </p:spPr>
        <p:txBody>
          <a:bodyPr/>
          <a:lstStyle/>
          <a:p>
            <a:pPr marL="457200" indent="-457200">
              <a:buFont typeface="Arial" panose="020B0604020202020204" pitchFamily="34" charset="0"/>
              <a:buChar char="•"/>
            </a:pPr>
            <a:r>
              <a:rPr lang="en-US" dirty="0"/>
              <a:t>Typically with ephemeral hosts (often serverless or container-based) which challenges the typical security concepts of blocking by IP address</a:t>
            </a:r>
          </a:p>
          <a:p>
            <a:pPr marL="457200" indent="-457200">
              <a:buFont typeface="Arial" panose="020B0604020202020204" pitchFamily="34" charset="0"/>
              <a:buChar char="•"/>
            </a:pPr>
            <a:r>
              <a:rPr lang="en-US" dirty="0"/>
              <a:t>Requires an emphasis on programmatic visibility (Visibility-as-a-Service?) and business/application logic security</a:t>
            </a:r>
          </a:p>
        </p:txBody>
      </p:sp>
      <p:sp>
        <p:nvSpPr>
          <p:cNvPr id="3" name="Title 2">
            <a:extLst>
              <a:ext uri="{FF2B5EF4-FFF2-40B4-BE49-F238E27FC236}">
                <a16:creationId xmlns:a16="http://schemas.microsoft.com/office/drawing/2014/main" id="{17D6BC72-C1BC-5245-BCFA-83A1C127DF7F}"/>
              </a:ext>
            </a:extLst>
          </p:cNvPr>
          <p:cNvSpPr>
            <a:spLocks noGrp="1"/>
          </p:cNvSpPr>
          <p:nvPr>
            <p:ph type="title"/>
          </p:nvPr>
        </p:nvSpPr>
        <p:spPr/>
        <p:txBody>
          <a:bodyPr/>
          <a:lstStyle/>
          <a:p>
            <a:r>
              <a:rPr lang="en-US" dirty="0"/>
              <a:t>Re-architected</a:t>
            </a:r>
          </a:p>
        </p:txBody>
      </p:sp>
      <p:pic>
        <p:nvPicPr>
          <p:cNvPr id="5" name="Picture 4">
            <a:extLst>
              <a:ext uri="{FF2B5EF4-FFF2-40B4-BE49-F238E27FC236}">
                <a16:creationId xmlns:a16="http://schemas.microsoft.com/office/drawing/2014/main" id="{5D0065EF-B79B-5F49-8A76-ABDA2D9AA296}"/>
              </a:ext>
            </a:extLst>
          </p:cNvPr>
          <p:cNvPicPr>
            <a:picLocks noChangeAspect="1"/>
          </p:cNvPicPr>
          <p:nvPr/>
        </p:nvPicPr>
        <p:blipFill>
          <a:blip r:embed="rId2"/>
          <a:stretch>
            <a:fillRect/>
          </a:stretch>
        </p:blipFill>
        <p:spPr>
          <a:xfrm>
            <a:off x="5264435" y="4757738"/>
            <a:ext cx="3731927" cy="2089879"/>
          </a:xfrm>
          <a:prstGeom prst="rect">
            <a:avLst/>
          </a:prstGeom>
        </p:spPr>
      </p:pic>
    </p:spTree>
    <p:extLst>
      <p:ext uri="{BB962C8B-B14F-4D97-AF65-F5344CB8AC3E}">
        <p14:creationId xmlns:p14="http://schemas.microsoft.com/office/powerpoint/2010/main" val="39734760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37442D-E65E-6347-8AEC-E9E6C55D30FD}"/>
              </a:ext>
            </a:extLst>
          </p:cNvPr>
          <p:cNvPicPr>
            <a:picLocks noGrp="1" noChangeAspect="1"/>
          </p:cNvPicPr>
          <p:nvPr>
            <p:ph idx="1"/>
          </p:nvPr>
        </p:nvPicPr>
        <p:blipFill>
          <a:blip r:embed="rId2"/>
          <a:stretch>
            <a:fillRect/>
          </a:stretch>
        </p:blipFill>
        <p:spPr>
          <a:xfrm>
            <a:off x="1450848" y="1237455"/>
            <a:ext cx="7235951" cy="5620545"/>
          </a:xfrm>
        </p:spPr>
      </p:pic>
      <p:sp>
        <p:nvSpPr>
          <p:cNvPr id="3" name="Title 2">
            <a:extLst>
              <a:ext uri="{FF2B5EF4-FFF2-40B4-BE49-F238E27FC236}">
                <a16:creationId xmlns:a16="http://schemas.microsoft.com/office/drawing/2014/main" id="{97210796-59E4-DF4A-9B41-B5EFA6F50BF0}"/>
              </a:ext>
            </a:extLst>
          </p:cNvPr>
          <p:cNvSpPr>
            <a:spLocks noGrp="1"/>
          </p:cNvSpPr>
          <p:nvPr>
            <p:ph type="title"/>
          </p:nvPr>
        </p:nvSpPr>
        <p:spPr/>
        <p:txBody>
          <a:bodyPr/>
          <a:lstStyle/>
          <a:p>
            <a:r>
              <a:rPr lang="en-US" dirty="0"/>
              <a:t>The even better way</a:t>
            </a:r>
          </a:p>
        </p:txBody>
      </p:sp>
    </p:spTree>
    <p:extLst>
      <p:ext uri="{BB962C8B-B14F-4D97-AF65-F5344CB8AC3E}">
        <p14:creationId xmlns:p14="http://schemas.microsoft.com/office/powerpoint/2010/main" val="38390342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AA7C60-89B4-9449-AC78-220C2C190D31}"/>
              </a:ext>
            </a:extLst>
          </p:cNvPr>
          <p:cNvPicPr>
            <a:picLocks noGrp="1" noChangeAspect="1"/>
          </p:cNvPicPr>
          <p:nvPr>
            <p:ph idx="1"/>
          </p:nvPr>
        </p:nvPicPr>
        <p:blipFill>
          <a:blip r:embed="rId2"/>
          <a:stretch>
            <a:fillRect/>
          </a:stretch>
        </p:blipFill>
        <p:spPr>
          <a:xfrm>
            <a:off x="294132" y="1511807"/>
            <a:ext cx="8115526" cy="4515113"/>
          </a:xfrm>
        </p:spPr>
      </p:pic>
      <p:sp>
        <p:nvSpPr>
          <p:cNvPr id="3" name="Title 2">
            <a:extLst>
              <a:ext uri="{FF2B5EF4-FFF2-40B4-BE49-F238E27FC236}">
                <a16:creationId xmlns:a16="http://schemas.microsoft.com/office/drawing/2014/main" id="{8F06B572-1988-8542-AF8A-D6DF6F9B3CBD}"/>
              </a:ext>
            </a:extLst>
          </p:cNvPr>
          <p:cNvSpPr>
            <a:spLocks noGrp="1"/>
          </p:cNvSpPr>
          <p:nvPr>
            <p:ph type="title"/>
          </p:nvPr>
        </p:nvSpPr>
        <p:spPr/>
        <p:txBody>
          <a:bodyPr/>
          <a:lstStyle/>
          <a:p>
            <a:r>
              <a:rPr lang="en-US" dirty="0"/>
              <a:t>Everything is awesome…</a:t>
            </a:r>
          </a:p>
        </p:txBody>
      </p:sp>
    </p:spTree>
    <p:extLst>
      <p:ext uri="{BB962C8B-B14F-4D97-AF65-F5344CB8AC3E}">
        <p14:creationId xmlns:p14="http://schemas.microsoft.com/office/powerpoint/2010/main" val="3983498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B6DF6-9BB0-DC4E-8BB1-DD6E68A5C0B8}"/>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EEF47F8D-AB72-D84B-A39F-B06ED44672F6}"/>
              </a:ext>
            </a:extLst>
          </p:cNvPr>
          <p:cNvSpPr>
            <a:spLocks noGrp="1"/>
          </p:cNvSpPr>
          <p:nvPr>
            <p:ph type="title"/>
          </p:nvPr>
        </p:nvSpPr>
        <p:spPr/>
        <p:txBody>
          <a:bodyPr/>
          <a:lstStyle/>
          <a:p>
            <a:r>
              <a:rPr lang="en-US" dirty="0"/>
              <a:t>The side door…</a:t>
            </a:r>
          </a:p>
        </p:txBody>
      </p:sp>
      <p:pic>
        <p:nvPicPr>
          <p:cNvPr id="4" name="Picture 3">
            <a:extLst>
              <a:ext uri="{FF2B5EF4-FFF2-40B4-BE49-F238E27FC236}">
                <a16:creationId xmlns:a16="http://schemas.microsoft.com/office/drawing/2014/main" id="{F7F749D4-B615-E747-BDA8-A8565D7B735F}"/>
              </a:ext>
            </a:extLst>
          </p:cNvPr>
          <p:cNvPicPr>
            <a:picLocks noChangeAspect="1"/>
          </p:cNvPicPr>
          <p:nvPr/>
        </p:nvPicPr>
        <p:blipFill>
          <a:blip r:embed="rId2"/>
          <a:stretch>
            <a:fillRect/>
          </a:stretch>
        </p:blipFill>
        <p:spPr>
          <a:xfrm>
            <a:off x="0" y="1536757"/>
            <a:ext cx="9144000" cy="5182340"/>
          </a:xfrm>
          <a:prstGeom prst="rect">
            <a:avLst/>
          </a:prstGeom>
        </p:spPr>
      </p:pic>
    </p:spTree>
    <p:extLst>
      <p:ext uri="{BB962C8B-B14F-4D97-AF65-F5344CB8AC3E}">
        <p14:creationId xmlns:p14="http://schemas.microsoft.com/office/powerpoint/2010/main" val="31903448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0F3AA0-DBFB-4049-9527-15D43CE19AE0}"/>
              </a:ext>
            </a:extLst>
          </p:cNvPr>
          <p:cNvPicPr>
            <a:picLocks noGrp="1" noChangeAspect="1"/>
          </p:cNvPicPr>
          <p:nvPr>
            <p:ph idx="1"/>
          </p:nvPr>
        </p:nvPicPr>
        <p:blipFill>
          <a:blip r:embed="rId2"/>
          <a:stretch>
            <a:fillRect/>
          </a:stretch>
        </p:blipFill>
        <p:spPr>
          <a:xfrm>
            <a:off x="23440" y="1408238"/>
            <a:ext cx="9120559" cy="5523529"/>
          </a:xfrm>
        </p:spPr>
      </p:pic>
      <p:sp>
        <p:nvSpPr>
          <p:cNvPr id="3" name="Title 2">
            <a:extLst>
              <a:ext uri="{FF2B5EF4-FFF2-40B4-BE49-F238E27FC236}">
                <a16:creationId xmlns:a16="http://schemas.microsoft.com/office/drawing/2014/main" id="{952AE225-15BA-6E40-ABED-AA5125BC5675}"/>
              </a:ext>
            </a:extLst>
          </p:cNvPr>
          <p:cNvSpPr>
            <a:spLocks noGrp="1"/>
          </p:cNvSpPr>
          <p:nvPr>
            <p:ph type="title"/>
          </p:nvPr>
        </p:nvSpPr>
        <p:spPr/>
        <p:txBody>
          <a:bodyPr/>
          <a:lstStyle/>
          <a:p>
            <a:r>
              <a:rPr lang="en-US" dirty="0"/>
              <a:t>Turn on ALL the things!</a:t>
            </a:r>
          </a:p>
        </p:txBody>
      </p:sp>
    </p:spTree>
    <p:extLst>
      <p:ext uri="{BB962C8B-B14F-4D97-AF65-F5344CB8AC3E}">
        <p14:creationId xmlns:p14="http://schemas.microsoft.com/office/powerpoint/2010/main" val="3545688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6B0CCE-75DF-5D48-BEB5-59110B8B8609}"/>
              </a:ext>
            </a:extLst>
          </p:cNvPr>
          <p:cNvSpPr>
            <a:spLocks noGrp="1"/>
          </p:cNvSpPr>
          <p:nvPr>
            <p:ph idx="1"/>
          </p:nvPr>
        </p:nvSpPr>
        <p:spPr/>
        <p:txBody>
          <a:bodyPr>
            <a:normAutofit lnSpcReduction="10000"/>
          </a:bodyPr>
          <a:lstStyle/>
          <a:p>
            <a:r>
              <a:rPr lang="en-US" dirty="0"/>
              <a:t>You just write your code (that has something set to trigger it) and the cloud provider manages the instance for you.</a:t>
            </a:r>
          </a:p>
          <a:p>
            <a:endParaRPr lang="en-US" dirty="0"/>
          </a:p>
          <a:p>
            <a:r>
              <a:rPr lang="en-US" dirty="0"/>
              <a:t>No patching, management, etc.  It all “just works!”</a:t>
            </a:r>
          </a:p>
          <a:p>
            <a:endParaRPr lang="en-US" dirty="0"/>
          </a:p>
          <a:p>
            <a:r>
              <a:rPr lang="en-US" dirty="0"/>
              <a:t>Ex: AWS Lambda, Azure Functions, Google Cloud Functions</a:t>
            </a:r>
          </a:p>
        </p:txBody>
      </p:sp>
      <p:sp>
        <p:nvSpPr>
          <p:cNvPr id="3" name="Title 2">
            <a:extLst>
              <a:ext uri="{FF2B5EF4-FFF2-40B4-BE49-F238E27FC236}">
                <a16:creationId xmlns:a16="http://schemas.microsoft.com/office/drawing/2014/main" id="{135A93AC-4C6B-9041-819F-9D642F64A79C}"/>
              </a:ext>
            </a:extLst>
          </p:cNvPr>
          <p:cNvSpPr>
            <a:spLocks noGrp="1"/>
          </p:cNvSpPr>
          <p:nvPr>
            <p:ph type="title"/>
          </p:nvPr>
        </p:nvSpPr>
        <p:spPr/>
        <p:txBody>
          <a:bodyPr/>
          <a:lstStyle/>
          <a:p>
            <a:r>
              <a:rPr lang="en-US" dirty="0"/>
              <a:t>Serverless Computing</a:t>
            </a:r>
          </a:p>
        </p:txBody>
      </p:sp>
    </p:spTree>
    <p:extLst>
      <p:ext uri="{BB962C8B-B14F-4D97-AF65-F5344CB8AC3E}">
        <p14:creationId xmlns:p14="http://schemas.microsoft.com/office/powerpoint/2010/main" val="22376106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925EE4-12D2-374C-8F32-A73867D22A06}"/>
              </a:ext>
            </a:extLst>
          </p:cNvPr>
          <p:cNvSpPr>
            <a:spLocks noGrp="1"/>
          </p:cNvSpPr>
          <p:nvPr>
            <p:ph idx="1"/>
          </p:nvPr>
        </p:nvSpPr>
        <p:spPr/>
        <p:txBody>
          <a:bodyPr/>
          <a:lstStyle/>
          <a:p>
            <a:pPr marL="457200" indent="-457200">
              <a:buFont typeface="Arial" panose="020B0604020202020204" pitchFamily="34" charset="0"/>
              <a:buChar char="•"/>
            </a:pPr>
            <a:r>
              <a:rPr lang="en-US" dirty="0"/>
              <a:t>Bad code is still bad code</a:t>
            </a:r>
          </a:p>
          <a:p>
            <a:pPr marL="457200" indent="-457200">
              <a:buFont typeface="Arial" panose="020B0604020202020204" pitchFamily="34" charset="0"/>
              <a:buChar char="•"/>
            </a:pPr>
            <a:r>
              <a:rPr lang="en-US" dirty="0"/>
              <a:t>There is still a server lurking under there</a:t>
            </a:r>
          </a:p>
          <a:p>
            <a:pPr marL="457200" indent="-457200">
              <a:buFont typeface="Arial" panose="020B0604020202020204" pitchFamily="34" charset="0"/>
              <a:buChar char="•"/>
            </a:pPr>
            <a:r>
              <a:rPr lang="en-US" dirty="0"/>
              <a:t>SQL/command injection is still an issue</a:t>
            </a:r>
          </a:p>
          <a:p>
            <a:pPr marL="457200" indent="-457200">
              <a:buFont typeface="Arial" panose="020B0604020202020204" pitchFamily="34" charset="0"/>
              <a:buChar char="•"/>
            </a:pPr>
            <a:r>
              <a:rPr lang="en-US" dirty="0"/>
              <a:t>You can’t put IDS/IPS/Endpoint protection there</a:t>
            </a:r>
          </a:p>
        </p:txBody>
      </p:sp>
      <p:sp>
        <p:nvSpPr>
          <p:cNvPr id="3" name="Title 2">
            <a:extLst>
              <a:ext uri="{FF2B5EF4-FFF2-40B4-BE49-F238E27FC236}">
                <a16:creationId xmlns:a16="http://schemas.microsoft.com/office/drawing/2014/main" id="{4B0E7790-B985-A448-8226-253A7E71B023}"/>
              </a:ext>
            </a:extLst>
          </p:cNvPr>
          <p:cNvSpPr>
            <a:spLocks noGrp="1"/>
          </p:cNvSpPr>
          <p:nvPr>
            <p:ph type="title"/>
          </p:nvPr>
        </p:nvSpPr>
        <p:spPr/>
        <p:txBody>
          <a:bodyPr/>
          <a:lstStyle/>
          <a:p>
            <a:r>
              <a:rPr lang="en-US" dirty="0"/>
              <a:t>Server vs Serverless</a:t>
            </a:r>
          </a:p>
        </p:txBody>
      </p:sp>
    </p:spTree>
    <p:extLst>
      <p:ext uri="{BB962C8B-B14F-4D97-AF65-F5344CB8AC3E}">
        <p14:creationId xmlns:p14="http://schemas.microsoft.com/office/powerpoint/2010/main" val="7237354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925EE4-12D2-374C-8F32-A73867D22A06}"/>
              </a:ext>
            </a:extLst>
          </p:cNvPr>
          <p:cNvSpPr>
            <a:spLocks noGrp="1"/>
          </p:cNvSpPr>
          <p:nvPr>
            <p:ph idx="1"/>
          </p:nvPr>
        </p:nvSpPr>
        <p:spPr/>
        <p:txBody>
          <a:bodyPr/>
          <a:lstStyle/>
          <a:p>
            <a:pPr marL="457200" indent="-457200">
              <a:buFont typeface="Arial" panose="020B0604020202020204" pitchFamily="34" charset="0"/>
              <a:buChar char="•"/>
            </a:pPr>
            <a:r>
              <a:rPr lang="en-US" dirty="0"/>
              <a:t>Review your code</a:t>
            </a:r>
          </a:p>
          <a:p>
            <a:pPr marL="457200" indent="-457200">
              <a:buFont typeface="Arial" panose="020B0604020202020204" pitchFamily="34" charset="0"/>
              <a:buChar char="•"/>
            </a:pPr>
            <a:r>
              <a:rPr lang="en-US" dirty="0"/>
              <a:t>Check your permissions</a:t>
            </a:r>
          </a:p>
          <a:p>
            <a:pPr marL="457200" indent="-457200">
              <a:buFont typeface="Arial" panose="020B0604020202020204" pitchFamily="34" charset="0"/>
              <a:buChar char="•"/>
            </a:pPr>
            <a:r>
              <a:rPr lang="en-US" dirty="0"/>
              <a:t>Use an API Gateway</a:t>
            </a:r>
          </a:p>
          <a:p>
            <a:pPr marL="457200" indent="-457200">
              <a:buFont typeface="Arial" panose="020B0604020202020204" pitchFamily="34" charset="0"/>
              <a:buChar char="•"/>
            </a:pPr>
            <a:r>
              <a:rPr lang="en-US" dirty="0"/>
              <a:t>Protecting data/keys/secrets</a:t>
            </a:r>
          </a:p>
        </p:txBody>
      </p:sp>
      <p:sp>
        <p:nvSpPr>
          <p:cNvPr id="3" name="Title 2">
            <a:extLst>
              <a:ext uri="{FF2B5EF4-FFF2-40B4-BE49-F238E27FC236}">
                <a16:creationId xmlns:a16="http://schemas.microsoft.com/office/drawing/2014/main" id="{4B0E7790-B985-A448-8226-253A7E71B023}"/>
              </a:ext>
            </a:extLst>
          </p:cNvPr>
          <p:cNvSpPr>
            <a:spLocks noGrp="1"/>
          </p:cNvSpPr>
          <p:nvPr>
            <p:ph type="title"/>
          </p:nvPr>
        </p:nvSpPr>
        <p:spPr/>
        <p:txBody>
          <a:bodyPr/>
          <a:lstStyle/>
          <a:p>
            <a:r>
              <a:rPr lang="en-US" dirty="0"/>
              <a:t>Server vs Serverless</a:t>
            </a:r>
          </a:p>
        </p:txBody>
      </p:sp>
    </p:spTree>
    <p:extLst>
      <p:ext uri="{BB962C8B-B14F-4D97-AF65-F5344CB8AC3E}">
        <p14:creationId xmlns:p14="http://schemas.microsoft.com/office/powerpoint/2010/main" val="19040135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177A06-706F-8C42-B82D-0F455A5C00B2}"/>
              </a:ext>
            </a:extLst>
          </p:cNvPr>
          <p:cNvSpPr>
            <a:spLocks noGrp="1"/>
          </p:cNvSpPr>
          <p:nvPr>
            <p:ph idx="1"/>
          </p:nvPr>
        </p:nvSpPr>
        <p:spPr/>
        <p:txBody>
          <a:bodyPr/>
          <a:lstStyle/>
          <a:p>
            <a:r>
              <a:rPr lang="en-US" dirty="0">
                <a:hlinkClick r:id="rId2"/>
              </a:rPr>
              <a:t>https://github.com/alestic/lambdash</a:t>
            </a:r>
            <a:endParaRPr lang="en-US" dirty="0"/>
          </a:p>
          <a:p>
            <a:endParaRPr lang="en-US" dirty="0"/>
          </a:p>
          <a:p>
            <a:r>
              <a:rPr lang="en-US" dirty="0">
                <a:hlinkClick r:id="rId3"/>
              </a:rPr>
              <a:t>https://github.com/torque59/AWS-Vulnerable-Lambda</a:t>
            </a:r>
            <a:endParaRPr lang="en-US" dirty="0"/>
          </a:p>
          <a:p>
            <a:endParaRPr lang="en-US" dirty="0"/>
          </a:p>
          <a:p>
            <a:r>
              <a:rPr lang="en-US" dirty="0">
                <a:hlinkClick r:id="rId4"/>
              </a:rPr>
              <a:t>https://github.com/wickett/lambhack</a:t>
            </a:r>
            <a:endParaRPr lang="en-US" dirty="0"/>
          </a:p>
          <a:p>
            <a:endParaRPr lang="en-US" dirty="0"/>
          </a:p>
          <a:p>
            <a:endParaRPr lang="en-US" dirty="0"/>
          </a:p>
        </p:txBody>
      </p:sp>
      <p:sp>
        <p:nvSpPr>
          <p:cNvPr id="3" name="Title 2">
            <a:extLst>
              <a:ext uri="{FF2B5EF4-FFF2-40B4-BE49-F238E27FC236}">
                <a16:creationId xmlns:a16="http://schemas.microsoft.com/office/drawing/2014/main" id="{C4ABDB8F-DB0F-3F44-9390-A827775A44C5}"/>
              </a:ext>
            </a:extLst>
          </p:cNvPr>
          <p:cNvSpPr>
            <a:spLocks noGrp="1"/>
          </p:cNvSpPr>
          <p:nvPr>
            <p:ph type="title"/>
          </p:nvPr>
        </p:nvSpPr>
        <p:spPr/>
        <p:txBody>
          <a:bodyPr/>
          <a:lstStyle/>
          <a:p>
            <a:r>
              <a:rPr lang="en-US" dirty="0"/>
              <a:t>Serverless Security Examples</a:t>
            </a:r>
          </a:p>
        </p:txBody>
      </p:sp>
    </p:spTree>
    <p:extLst>
      <p:ext uri="{BB962C8B-B14F-4D97-AF65-F5344CB8AC3E}">
        <p14:creationId xmlns:p14="http://schemas.microsoft.com/office/powerpoint/2010/main" val="3680699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04ED61-A317-054D-91A6-66BD17ACFF25}"/>
              </a:ext>
            </a:extLst>
          </p:cNvPr>
          <p:cNvSpPr>
            <a:spLocks noGrp="1"/>
          </p:cNvSpPr>
          <p:nvPr>
            <p:ph idx="1"/>
          </p:nvPr>
        </p:nvSpPr>
        <p:spPr/>
        <p:txBody>
          <a:bodyPr/>
          <a:lstStyle/>
          <a:p>
            <a:r>
              <a:rPr lang="en-US" dirty="0"/>
              <a:t>Gone in 60 milliseconds - </a:t>
            </a:r>
            <a:r>
              <a:rPr lang="en-US" dirty="0">
                <a:hlinkClick r:id="rId2"/>
              </a:rPr>
              <a:t>https://media.ccc.de/v/33c3-7865-gone_in_60_milliseconds</a:t>
            </a:r>
            <a:endParaRPr lang="en-US" dirty="0"/>
          </a:p>
          <a:p>
            <a:endParaRPr lang="en-US" dirty="0"/>
          </a:p>
          <a:p>
            <a:r>
              <a:rPr lang="en-US" dirty="0"/>
              <a:t>Hacking Serverless Runtimes - </a:t>
            </a:r>
            <a:r>
              <a:rPr lang="en-US" dirty="0">
                <a:hlinkClick r:id="rId3"/>
              </a:rPr>
              <a:t>https://www.blackhat.com/docs/us-17/wednesday/us-17-Krug-Hacking-Severless-Runtimes.pdf</a:t>
            </a:r>
            <a:endParaRPr lang="en-US" dirty="0"/>
          </a:p>
          <a:p>
            <a:endParaRPr lang="en-US" dirty="0"/>
          </a:p>
          <a:p>
            <a:endParaRPr lang="en-US" dirty="0"/>
          </a:p>
        </p:txBody>
      </p:sp>
      <p:sp>
        <p:nvSpPr>
          <p:cNvPr id="3" name="Title 2">
            <a:extLst>
              <a:ext uri="{FF2B5EF4-FFF2-40B4-BE49-F238E27FC236}">
                <a16:creationId xmlns:a16="http://schemas.microsoft.com/office/drawing/2014/main" id="{D2CD54D4-5013-234D-837B-D22094BD17D0}"/>
              </a:ext>
            </a:extLst>
          </p:cNvPr>
          <p:cNvSpPr>
            <a:spLocks noGrp="1"/>
          </p:cNvSpPr>
          <p:nvPr>
            <p:ph type="title"/>
          </p:nvPr>
        </p:nvSpPr>
        <p:spPr/>
        <p:txBody>
          <a:bodyPr/>
          <a:lstStyle/>
          <a:p>
            <a:r>
              <a:rPr lang="en-US" dirty="0"/>
              <a:t>More on Serverless</a:t>
            </a:r>
          </a:p>
        </p:txBody>
      </p:sp>
    </p:spTree>
    <p:extLst>
      <p:ext uri="{BB962C8B-B14F-4D97-AF65-F5344CB8AC3E}">
        <p14:creationId xmlns:p14="http://schemas.microsoft.com/office/powerpoint/2010/main" val="178323496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E8A3C14-AFCD-5349-A601-67A7FF9CC335}"/>
              </a:ext>
            </a:extLst>
          </p:cNvPr>
          <p:cNvPicPr>
            <a:picLocks noGrp="1" noChangeAspect="1"/>
          </p:cNvPicPr>
          <p:nvPr>
            <p:ph idx="1"/>
          </p:nvPr>
        </p:nvPicPr>
        <p:blipFill>
          <a:blip r:embed="rId2"/>
          <a:stretch>
            <a:fillRect/>
          </a:stretch>
        </p:blipFill>
        <p:spPr>
          <a:xfrm>
            <a:off x="1385890" y="1349299"/>
            <a:ext cx="7000874" cy="5508701"/>
          </a:xfrm>
        </p:spPr>
      </p:pic>
      <p:sp>
        <p:nvSpPr>
          <p:cNvPr id="3" name="Title 2">
            <a:extLst>
              <a:ext uri="{FF2B5EF4-FFF2-40B4-BE49-F238E27FC236}">
                <a16:creationId xmlns:a16="http://schemas.microsoft.com/office/drawing/2014/main" id="{17B0CA72-974E-6145-8377-9CD275659819}"/>
              </a:ext>
            </a:extLst>
          </p:cNvPr>
          <p:cNvSpPr>
            <a:spLocks noGrp="1"/>
          </p:cNvSpPr>
          <p:nvPr>
            <p:ph type="title"/>
          </p:nvPr>
        </p:nvSpPr>
        <p:spPr/>
        <p:txBody>
          <a:bodyPr/>
          <a:lstStyle/>
          <a:p>
            <a:r>
              <a:rPr lang="en-US" dirty="0"/>
              <a:t>How could you detect this?</a:t>
            </a:r>
          </a:p>
        </p:txBody>
      </p:sp>
    </p:spTree>
    <p:extLst>
      <p:ext uri="{BB962C8B-B14F-4D97-AF65-F5344CB8AC3E}">
        <p14:creationId xmlns:p14="http://schemas.microsoft.com/office/powerpoint/2010/main" val="2798118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7C26C7-FFE7-BD46-A02A-9FAE1EBE17A6}"/>
              </a:ext>
            </a:extLst>
          </p:cNvPr>
          <p:cNvSpPr>
            <a:spLocks noGrp="1"/>
          </p:cNvSpPr>
          <p:nvPr>
            <p:ph idx="1"/>
          </p:nvPr>
        </p:nvSpPr>
        <p:spPr/>
        <p:txBody>
          <a:bodyPr/>
          <a:lstStyle/>
          <a:p>
            <a:r>
              <a:rPr lang="en-US" b="1" dirty="0"/>
              <a:t>On-</a:t>
            </a:r>
            <a:r>
              <a:rPr lang="en-US" b="1" dirty="0" err="1"/>
              <a:t>prem</a:t>
            </a:r>
            <a:r>
              <a:rPr lang="en-US" b="1" dirty="0"/>
              <a:t> apps often don’t transfer</a:t>
            </a:r>
          </a:p>
          <a:p>
            <a:pPr marL="457200" indent="-457200">
              <a:buFont typeface="Arial" panose="020B0604020202020204" pitchFamily="34" charset="0"/>
              <a:buChar char="•"/>
            </a:pPr>
            <a:r>
              <a:rPr lang="en-US" dirty="0"/>
              <a:t>Ties to legacy systems</a:t>
            </a:r>
          </a:p>
          <a:p>
            <a:pPr marL="457200" indent="-457200">
              <a:buFont typeface="Arial" panose="020B0604020202020204" pitchFamily="34" charset="0"/>
              <a:buChar char="•"/>
            </a:pPr>
            <a:r>
              <a:rPr lang="en-US" dirty="0"/>
              <a:t>Latency for on-</a:t>
            </a:r>
            <a:r>
              <a:rPr lang="en-US" dirty="0" err="1"/>
              <a:t>prem</a:t>
            </a:r>
            <a:r>
              <a:rPr lang="en-US" dirty="0"/>
              <a:t> -&gt; cloud access</a:t>
            </a:r>
          </a:p>
          <a:p>
            <a:pPr marL="457200" indent="-457200">
              <a:buFont typeface="Arial" panose="020B0604020202020204" pitchFamily="34" charset="0"/>
              <a:buChar char="•"/>
            </a:pPr>
            <a:r>
              <a:rPr lang="en-US" dirty="0"/>
              <a:t>Latency for cloud -&gt; on-</a:t>
            </a:r>
            <a:r>
              <a:rPr lang="en-US" dirty="0" err="1"/>
              <a:t>prem</a:t>
            </a:r>
            <a:r>
              <a:rPr lang="en-US" dirty="0"/>
              <a:t> access</a:t>
            </a:r>
          </a:p>
          <a:p>
            <a:pPr marL="457200" lvl="1" indent="-457200">
              <a:buFont typeface="Arial" panose="020B0604020202020204" pitchFamily="34" charset="0"/>
              <a:buChar char="•"/>
            </a:pPr>
            <a:r>
              <a:rPr lang="en-US" dirty="0"/>
              <a:t>App -&gt; DB connectivity can be a fickle monster</a:t>
            </a:r>
          </a:p>
          <a:p>
            <a:pPr marL="457200" indent="-457200">
              <a:buFont typeface="Arial" panose="020B0604020202020204" pitchFamily="34" charset="0"/>
              <a:buChar char="•"/>
            </a:pPr>
            <a:r>
              <a:rPr lang="en-US" dirty="0"/>
              <a:t>Code just doesn’t run “in the cloud”</a:t>
            </a:r>
          </a:p>
        </p:txBody>
      </p:sp>
      <p:sp>
        <p:nvSpPr>
          <p:cNvPr id="3" name="Title 2">
            <a:extLst>
              <a:ext uri="{FF2B5EF4-FFF2-40B4-BE49-F238E27FC236}">
                <a16:creationId xmlns:a16="http://schemas.microsoft.com/office/drawing/2014/main" id="{52C864D4-E2A5-E347-AD66-816927D0C627}"/>
              </a:ext>
            </a:extLst>
          </p:cNvPr>
          <p:cNvSpPr>
            <a:spLocks noGrp="1"/>
          </p:cNvSpPr>
          <p:nvPr>
            <p:ph type="title"/>
          </p:nvPr>
        </p:nvSpPr>
        <p:spPr/>
        <p:txBody>
          <a:bodyPr>
            <a:normAutofit fontScale="90000"/>
          </a:bodyPr>
          <a:lstStyle/>
          <a:p>
            <a:r>
              <a:rPr lang="en-US" dirty="0"/>
              <a:t>Common Cloud App Migration Pitfalls</a:t>
            </a:r>
          </a:p>
        </p:txBody>
      </p:sp>
    </p:spTree>
    <p:extLst>
      <p:ext uri="{BB962C8B-B14F-4D97-AF65-F5344CB8AC3E}">
        <p14:creationId xmlns:p14="http://schemas.microsoft.com/office/powerpoint/2010/main" val="424514868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F6910C-5953-8A44-8D53-D2743549E3CA}"/>
              </a:ext>
            </a:extLst>
          </p:cNvPr>
          <p:cNvSpPr>
            <a:spLocks noGrp="1"/>
          </p:cNvSpPr>
          <p:nvPr>
            <p:ph idx="1"/>
          </p:nvPr>
        </p:nvSpPr>
        <p:spPr/>
        <p:txBody>
          <a:bodyPr/>
          <a:lstStyle/>
          <a:p>
            <a:r>
              <a:rPr lang="en-US" dirty="0">
                <a:hlinkClick r:id="rId2"/>
              </a:rPr>
              <a:t>https://github.com/Netflix/chaosmonkey</a:t>
            </a:r>
            <a:endParaRPr lang="en-US" dirty="0"/>
          </a:p>
          <a:p>
            <a:endParaRPr lang="en-US" dirty="0"/>
          </a:p>
          <a:p>
            <a:r>
              <a:rPr lang="en-US" dirty="0"/>
              <a:t>Developed by Netflix to randomly terminate instances to test resiliency.</a:t>
            </a:r>
          </a:p>
          <a:p>
            <a:endParaRPr lang="en-US" dirty="0"/>
          </a:p>
          <a:p>
            <a:r>
              <a:rPr lang="en-US" dirty="0"/>
              <a:t>Also has the security benefit of it someone gets in their access most likely won’t last for long.</a:t>
            </a:r>
          </a:p>
        </p:txBody>
      </p:sp>
      <p:sp>
        <p:nvSpPr>
          <p:cNvPr id="3" name="Title 2">
            <a:extLst>
              <a:ext uri="{FF2B5EF4-FFF2-40B4-BE49-F238E27FC236}">
                <a16:creationId xmlns:a16="http://schemas.microsoft.com/office/drawing/2014/main" id="{74213975-CE9A-C349-BE3A-489BD635A16C}"/>
              </a:ext>
            </a:extLst>
          </p:cNvPr>
          <p:cNvSpPr>
            <a:spLocks noGrp="1"/>
          </p:cNvSpPr>
          <p:nvPr>
            <p:ph type="title"/>
          </p:nvPr>
        </p:nvSpPr>
        <p:spPr/>
        <p:txBody>
          <a:bodyPr/>
          <a:lstStyle/>
          <a:p>
            <a:r>
              <a:rPr lang="en-US" dirty="0"/>
              <a:t>Chaos Monkey</a:t>
            </a:r>
          </a:p>
        </p:txBody>
      </p:sp>
    </p:spTree>
    <p:extLst>
      <p:ext uri="{BB962C8B-B14F-4D97-AF65-F5344CB8AC3E}">
        <p14:creationId xmlns:p14="http://schemas.microsoft.com/office/powerpoint/2010/main" val="20843003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046E29-0D84-DE4B-97BF-B0FB9738F4CF}"/>
              </a:ext>
            </a:extLst>
          </p:cNvPr>
          <p:cNvSpPr>
            <a:spLocks noGrp="1"/>
          </p:cNvSpPr>
          <p:nvPr>
            <p:ph idx="1"/>
          </p:nvPr>
        </p:nvSpPr>
        <p:spPr/>
        <p:txBody>
          <a:bodyPr/>
          <a:lstStyle/>
          <a:p>
            <a:r>
              <a:rPr lang="en-US" dirty="0"/>
              <a:t>Chapter 7 – Cloud Application Security</a:t>
            </a:r>
          </a:p>
        </p:txBody>
      </p:sp>
      <p:sp>
        <p:nvSpPr>
          <p:cNvPr id="3" name="Title 2">
            <a:extLst>
              <a:ext uri="{FF2B5EF4-FFF2-40B4-BE49-F238E27FC236}">
                <a16:creationId xmlns:a16="http://schemas.microsoft.com/office/drawing/2014/main" id="{17720D0D-42A5-5D48-8286-F5FC055F6031}"/>
              </a:ext>
            </a:extLst>
          </p:cNvPr>
          <p:cNvSpPr>
            <a:spLocks noGrp="1"/>
          </p:cNvSpPr>
          <p:nvPr>
            <p:ph type="title"/>
          </p:nvPr>
        </p:nvSpPr>
        <p:spPr/>
        <p:txBody>
          <a:bodyPr/>
          <a:lstStyle/>
          <a:p>
            <a:r>
              <a:rPr lang="en-US" dirty="0"/>
              <a:t>Optional CCSP Study Reading</a:t>
            </a:r>
          </a:p>
        </p:txBody>
      </p:sp>
    </p:spTree>
    <p:extLst>
      <p:ext uri="{BB962C8B-B14F-4D97-AF65-F5344CB8AC3E}">
        <p14:creationId xmlns:p14="http://schemas.microsoft.com/office/powerpoint/2010/main" val="216548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2A990A-9C70-8A4A-86D9-3C44ED0CB867}"/>
              </a:ext>
            </a:extLst>
          </p:cNvPr>
          <p:cNvSpPr>
            <a:spLocks noGrp="1"/>
          </p:cNvSpPr>
          <p:nvPr>
            <p:ph idx="1"/>
          </p:nvPr>
        </p:nvSpPr>
        <p:spPr/>
        <p:txBody>
          <a:bodyPr/>
          <a:lstStyle/>
          <a:p>
            <a:r>
              <a:rPr lang="en-US" b="1" dirty="0"/>
              <a:t>Not everything is “cloud ready”</a:t>
            </a:r>
          </a:p>
          <a:p>
            <a:endParaRPr lang="en-US" dirty="0"/>
          </a:p>
          <a:p>
            <a:r>
              <a:rPr lang="en-US" dirty="0"/>
              <a:t>While cloud has advantages (otherwise why would it be used?) you often need to redevelop apps to maximize performance, scalability, and add in new features like encryption at rest/in transit</a:t>
            </a:r>
          </a:p>
          <a:p>
            <a:endParaRPr lang="en-US" dirty="0"/>
          </a:p>
          <a:p>
            <a:endParaRPr lang="en-US" dirty="0"/>
          </a:p>
        </p:txBody>
      </p:sp>
      <p:sp>
        <p:nvSpPr>
          <p:cNvPr id="3" name="Title 2">
            <a:extLst>
              <a:ext uri="{FF2B5EF4-FFF2-40B4-BE49-F238E27FC236}">
                <a16:creationId xmlns:a16="http://schemas.microsoft.com/office/drawing/2014/main" id="{12990EC6-13C1-5B40-9369-1A915C9F0C5B}"/>
              </a:ext>
            </a:extLst>
          </p:cNvPr>
          <p:cNvSpPr>
            <a:spLocks noGrp="1"/>
          </p:cNvSpPr>
          <p:nvPr>
            <p:ph type="title"/>
          </p:nvPr>
        </p:nvSpPr>
        <p:spPr/>
        <p:txBody>
          <a:bodyPr>
            <a:normAutofit fontScale="90000"/>
          </a:bodyPr>
          <a:lstStyle/>
          <a:p>
            <a:r>
              <a:rPr lang="en-US" dirty="0"/>
              <a:t>Common Cloud App Migration Pitfalls</a:t>
            </a:r>
          </a:p>
        </p:txBody>
      </p:sp>
    </p:spTree>
    <p:extLst>
      <p:ext uri="{BB962C8B-B14F-4D97-AF65-F5344CB8AC3E}">
        <p14:creationId xmlns:p14="http://schemas.microsoft.com/office/powerpoint/2010/main" val="549183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88DC75-D2BD-7C4A-9416-6684A712E202}"/>
              </a:ext>
            </a:extLst>
          </p:cNvPr>
          <p:cNvSpPr>
            <a:spLocks noGrp="1"/>
          </p:cNvSpPr>
          <p:nvPr>
            <p:ph idx="1"/>
          </p:nvPr>
        </p:nvSpPr>
        <p:spPr/>
        <p:txBody>
          <a:bodyPr/>
          <a:lstStyle/>
          <a:p>
            <a:r>
              <a:rPr lang="en-US" b="1" dirty="0"/>
              <a:t>Increased risk of ”data bleed”</a:t>
            </a:r>
          </a:p>
          <a:p>
            <a:r>
              <a:rPr lang="en-US" dirty="0"/>
              <a:t>Not as much of an issue when you run/control the hardware, OS, software, etc.</a:t>
            </a:r>
          </a:p>
          <a:p>
            <a:r>
              <a:rPr lang="en-US" dirty="0"/>
              <a:t>A (potential) big issue when you’re sharing systems with anyone with a credit card</a:t>
            </a:r>
          </a:p>
          <a:p>
            <a:endParaRPr lang="en-US" dirty="0"/>
          </a:p>
          <a:p>
            <a:r>
              <a:rPr lang="en-US" dirty="0"/>
              <a:t>Bleed between tenants, instances, apps, OS, users</a:t>
            </a:r>
          </a:p>
        </p:txBody>
      </p:sp>
      <p:sp>
        <p:nvSpPr>
          <p:cNvPr id="3" name="Title 2">
            <a:extLst>
              <a:ext uri="{FF2B5EF4-FFF2-40B4-BE49-F238E27FC236}">
                <a16:creationId xmlns:a16="http://schemas.microsoft.com/office/drawing/2014/main" id="{7392A258-D8CF-FE48-AD6F-EA6B6EBFD3D8}"/>
              </a:ext>
            </a:extLst>
          </p:cNvPr>
          <p:cNvSpPr>
            <a:spLocks noGrp="1"/>
          </p:cNvSpPr>
          <p:nvPr>
            <p:ph type="title"/>
          </p:nvPr>
        </p:nvSpPr>
        <p:spPr/>
        <p:txBody>
          <a:bodyPr>
            <a:normAutofit fontScale="90000"/>
          </a:bodyPr>
          <a:lstStyle/>
          <a:p>
            <a:r>
              <a:rPr lang="en-US" dirty="0"/>
              <a:t>Common Cloud App Migration Pitfalls</a:t>
            </a:r>
          </a:p>
        </p:txBody>
      </p:sp>
    </p:spTree>
    <p:extLst>
      <p:ext uri="{BB962C8B-B14F-4D97-AF65-F5344CB8AC3E}">
        <p14:creationId xmlns:p14="http://schemas.microsoft.com/office/powerpoint/2010/main" val="244213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174031-250F-E441-8C0C-81B8D87A9C35}"/>
              </a:ext>
            </a:extLst>
          </p:cNvPr>
          <p:cNvSpPr>
            <a:spLocks noGrp="1"/>
          </p:cNvSpPr>
          <p:nvPr>
            <p:ph idx="1"/>
          </p:nvPr>
        </p:nvSpPr>
        <p:spPr/>
        <p:txBody>
          <a:bodyPr/>
          <a:lstStyle/>
          <a:p>
            <a:r>
              <a:rPr lang="en-US" b="1" dirty="0"/>
              <a:t>Need to use validated and approved APIs</a:t>
            </a:r>
          </a:p>
          <a:p>
            <a:endParaRPr lang="en-US" dirty="0"/>
          </a:p>
          <a:p>
            <a:r>
              <a:rPr lang="en-US" dirty="0"/>
              <a:t>Everyone has an API.  Has a process been formalized to vet, select, and deploy only APIs you trust?</a:t>
            </a:r>
          </a:p>
        </p:txBody>
      </p:sp>
      <p:sp>
        <p:nvSpPr>
          <p:cNvPr id="3" name="Title 2">
            <a:extLst>
              <a:ext uri="{FF2B5EF4-FFF2-40B4-BE49-F238E27FC236}">
                <a16:creationId xmlns:a16="http://schemas.microsoft.com/office/drawing/2014/main" id="{564B9AB7-FC8D-8841-B71D-AB344207C290}"/>
              </a:ext>
            </a:extLst>
          </p:cNvPr>
          <p:cNvSpPr>
            <a:spLocks noGrp="1"/>
          </p:cNvSpPr>
          <p:nvPr>
            <p:ph type="title"/>
          </p:nvPr>
        </p:nvSpPr>
        <p:spPr>
          <a:xfrm>
            <a:off x="457201" y="274638"/>
            <a:ext cx="8115526" cy="1133600"/>
          </a:xfrm>
        </p:spPr>
        <p:txBody>
          <a:bodyPr>
            <a:normAutofit fontScale="90000"/>
          </a:bodyPr>
          <a:lstStyle/>
          <a:p>
            <a:r>
              <a:rPr lang="en-US" dirty="0"/>
              <a:t>Common Cloud App Migration Pitfalls</a:t>
            </a:r>
          </a:p>
        </p:txBody>
      </p:sp>
    </p:spTree>
    <p:extLst>
      <p:ext uri="{BB962C8B-B14F-4D97-AF65-F5344CB8AC3E}">
        <p14:creationId xmlns:p14="http://schemas.microsoft.com/office/powerpoint/2010/main" val="3265655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C49AA2-78A4-A549-B5FD-44B4DD3775C1}"/>
              </a:ext>
            </a:extLst>
          </p:cNvPr>
          <p:cNvSpPr>
            <a:spLocks noGrp="1"/>
          </p:cNvSpPr>
          <p:nvPr>
            <p:ph idx="1"/>
          </p:nvPr>
        </p:nvSpPr>
        <p:spPr/>
        <p:txBody>
          <a:bodyPr/>
          <a:lstStyle/>
          <a:p>
            <a:r>
              <a:rPr lang="en-US" b="1" dirty="0"/>
              <a:t>Poor documentation</a:t>
            </a:r>
          </a:p>
          <a:p>
            <a:pPr marL="457200" indent="-457200">
              <a:buFont typeface="Arial" panose="020B0604020202020204" pitchFamily="34" charset="0"/>
              <a:buChar char="•"/>
            </a:pPr>
            <a:r>
              <a:rPr lang="en-US" dirty="0"/>
              <a:t>Everyone documents as they develop/build/deploy right?</a:t>
            </a:r>
          </a:p>
        </p:txBody>
      </p:sp>
      <p:sp>
        <p:nvSpPr>
          <p:cNvPr id="3" name="Title 2">
            <a:extLst>
              <a:ext uri="{FF2B5EF4-FFF2-40B4-BE49-F238E27FC236}">
                <a16:creationId xmlns:a16="http://schemas.microsoft.com/office/drawing/2014/main" id="{5CDD8977-6293-5B4F-8FFE-2A54773C8BD4}"/>
              </a:ext>
            </a:extLst>
          </p:cNvPr>
          <p:cNvSpPr>
            <a:spLocks noGrp="1"/>
          </p:cNvSpPr>
          <p:nvPr>
            <p:ph type="title"/>
          </p:nvPr>
        </p:nvSpPr>
        <p:spPr/>
        <p:txBody>
          <a:bodyPr>
            <a:normAutofit fontScale="90000"/>
          </a:bodyPr>
          <a:lstStyle/>
          <a:p>
            <a:r>
              <a:rPr lang="en-US" dirty="0"/>
              <a:t>Common Cloud App Migration Pitfalls</a:t>
            </a:r>
          </a:p>
        </p:txBody>
      </p:sp>
      <p:pic>
        <p:nvPicPr>
          <p:cNvPr id="9" name="Picture 8">
            <a:extLst>
              <a:ext uri="{FF2B5EF4-FFF2-40B4-BE49-F238E27FC236}">
                <a16:creationId xmlns:a16="http://schemas.microsoft.com/office/drawing/2014/main" id="{0AF2C5D0-60E6-CA4A-ABFF-A1AC3943AE04}"/>
              </a:ext>
            </a:extLst>
          </p:cNvPr>
          <p:cNvPicPr>
            <a:picLocks noChangeAspect="1"/>
          </p:cNvPicPr>
          <p:nvPr/>
        </p:nvPicPr>
        <p:blipFill>
          <a:blip r:embed="rId2"/>
          <a:stretch>
            <a:fillRect/>
          </a:stretch>
        </p:blipFill>
        <p:spPr>
          <a:xfrm>
            <a:off x="2830512" y="3741738"/>
            <a:ext cx="2713038" cy="2836358"/>
          </a:xfrm>
          <a:prstGeom prst="rect">
            <a:avLst/>
          </a:prstGeom>
        </p:spPr>
      </p:pic>
    </p:spTree>
    <p:extLst>
      <p:ext uri="{BB962C8B-B14F-4D97-AF65-F5344CB8AC3E}">
        <p14:creationId xmlns:p14="http://schemas.microsoft.com/office/powerpoint/2010/main" val="2141193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149230"/>
            <a:ext cx="8115526" cy="3957395"/>
          </a:xfrm>
        </p:spPr>
        <p:txBody>
          <a:bodyPr/>
          <a:lstStyle/>
          <a:p>
            <a:r>
              <a:rPr lang="en-US" dirty="0"/>
              <a:t>Merging of software development and software operations, in the cloud world often integrating systems/network operations as well (infrastructure as code!)</a:t>
            </a:r>
          </a:p>
        </p:txBody>
      </p:sp>
      <p:sp>
        <p:nvSpPr>
          <p:cNvPr id="3" name="Title 2"/>
          <p:cNvSpPr>
            <a:spLocks noGrp="1"/>
          </p:cNvSpPr>
          <p:nvPr>
            <p:ph type="title"/>
          </p:nvPr>
        </p:nvSpPr>
        <p:spPr/>
        <p:txBody>
          <a:bodyPr/>
          <a:lstStyle/>
          <a:p>
            <a:r>
              <a:rPr lang="en-US" dirty="0"/>
              <a:t>DevOps</a:t>
            </a:r>
          </a:p>
        </p:txBody>
      </p:sp>
      <p:pic>
        <p:nvPicPr>
          <p:cNvPr id="7" name="Picture 6">
            <a:extLst>
              <a:ext uri="{FF2B5EF4-FFF2-40B4-BE49-F238E27FC236}">
                <a16:creationId xmlns:a16="http://schemas.microsoft.com/office/drawing/2014/main" id="{4F3F7E1F-D011-9743-84EF-5F4485FDFA94}"/>
              </a:ext>
            </a:extLst>
          </p:cNvPr>
          <p:cNvPicPr>
            <a:picLocks noChangeAspect="1"/>
          </p:cNvPicPr>
          <p:nvPr/>
        </p:nvPicPr>
        <p:blipFill>
          <a:blip r:embed="rId2"/>
          <a:stretch>
            <a:fillRect/>
          </a:stretch>
        </p:blipFill>
        <p:spPr>
          <a:xfrm>
            <a:off x="2074862" y="3793636"/>
            <a:ext cx="4335868" cy="2455863"/>
          </a:xfrm>
          <a:prstGeom prst="rect">
            <a:avLst/>
          </a:prstGeom>
        </p:spPr>
      </p:pic>
    </p:spTree>
    <p:extLst>
      <p:ext uri="{BB962C8B-B14F-4D97-AF65-F5344CB8AC3E}">
        <p14:creationId xmlns:p14="http://schemas.microsoft.com/office/powerpoint/2010/main" val="2566379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BA3B29-71FA-EB43-BC84-5653B266721C}"/>
              </a:ext>
            </a:extLst>
          </p:cNvPr>
          <p:cNvSpPr>
            <a:spLocks noGrp="1"/>
          </p:cNvSpPr>
          <p:nvPr>
            <p:ph idx="1"/>
          </p:nvPr>
        </p:nvSpPr>
        <p:spPr/>
        <p:txBody>
          <a:bodyPr>
            <a:normAutofit fontScale="77500" lnSpcReduction="20000"/>
          </a:bodyPr>
          <a:lstStyle/>
          <a:p>
            <a:pPr marL="514350" indent="-514350">
              <a:buFont typeface="+mj-lt"/>
              <a:buAutoNum type="arabicPeriod"/>
            </a:pPr>
            <a:r>
              <a:rPr lang="en-US" b="1" dirty="0"/>
              <a:t>Plan</a:t>
            </a:r>
            <a:r>
              <a:rPr lang="en-US" dirty="0"/>
              <a:t> - requirements, business/release metrics</a:t>
            </a:r>
          </a:p>
          <a:p>
            <a:pPr marL="514350" indent="-514350">
              <a:buFont typeface="+mj-lt"/>
              <a:buAutoNum type="arabicPeriod"/>
            </a:pPr>
            <a:r>
              <a:rPr lang="en-US" b="1" dirty="0"/>
              <a:t>Create</a:t>
            </a:r>
            <a:r>
              <a:rPr lang="en-US" dirty="0"/>
              <a:t> - code development</a:t>
            </a:r>
          </a:p>
          <a:p>
            <a:pPr marL="514350" indent="-514350">
              <a:buFont typeface="+mj-lt"/>
              <a:buAutoNum type="arabicPeriod"/>
            </a:pPr>
            <a:r>
              <a:rPr lang="en-US" b="1" dirty="0"/>
              <a:t>Verify</a:t>
            </a:r>
            <a:r>
              <a:rPr lang="en-US" dirty="0"/>
              <a:t> - continuous testing tools that provide feedback on business risks</a:t>
            </a:r>
          </a:p>
          <a:p>
            <a:pPr marL="514350" indent="-514350">
              <a:buFont typeface="+mj-lt"/>
              <a:buAutoNum type="arabicPeriod"/>
            </a:pPr>
            <a:r>
              <a:rPr lang="en-US" b="1" dirty="0"/>
              <a:t>Package</a:t>
            </a:r>
            <a:r>
              <a:rPr lang="en-US" dirty="0"/>
              <a:t> — approval, package config, application pre-deployment staging</a:t>
            </a:r>
          </a:p>
          <a:p>
            <a:pPr marL="514350" indent="-514350">
              <a:buFont typeface="+mj-lt"/>
              <a:buAutoNum type="arabicPeriod"/>
            </a:pPr>
            <a:r>
              <a:rPr lang="en-US" b="1" dirty="0"/>
              <a:t>Release</a:t>
            </a:r>
            <a:r>
              <a:rPr lang="en-US" dirty="0"/>
              <a:t> — change management, release approvals, release automation</a:t>
            </a:r>
          </a:p>
          <a:p>
            <a:pPr marL="514350" indent="-514350">
              <a:buFont typeface="+mj-lt"/>
              <a:buAutoNum type="arabicPeriod"/>
            </a:pPr>
            <a:r>
              <a:rPr lang="en-US" b="1" dirty="0"/>
              <a:t>Configure</a:t>
            </a:r>
            <a:r>
              <a:rPr lang="en-US" dirty="0"/>
              <a:t> — infrastructure configuration and management, Infrastructure as Code tools</a:t>
            </a:r>
          </a:p>
          <a:p>
            <a:pPr marL="514350" indent="-514350">
              <a:buFont typeface="+mj-lt"/>
              <a:buAutoNum type="arabicPeriod"/>
            </a:pPr>
            <a:r>
              <a:rPr lang="en-US" b="1" dirty="0"/>
              <a:t>Monitor</a:t>
            </a:r>
            <a:r>
              <a:rPr lang="en-US" dirty="0"/>
              <a:t> — applications performance monitoring, end–user experience</a:t>
            </a:r>
          </a:p>
        </p:txBody>
      </p:sp>
      <p:sp>
        <p:nvSpPr>
          <p:cNvPr id="3" name="Title 2">
            <a:extLst>
              <a:ext uri="{FF2B5EF4-FFF2-40B4-BE49-F238E27FC236}">
                <a16:creationId xmlns:a16="http://schemas.microsoft.com/office/drawing/2014/main" id="{D86B9DAF-69A7-3F4B-B8FC-900EAA19CC69}"/>
              </a:ext>
            </a:extLst>
          </p:cNvPr>
          <p:cNvSpPr>
            <a:spLocks noGrp="1"/>
          </p:cNvSpPr>
          <p:nvPr>
            <p:ph type="title"/>
          </p:nvPr>
        </p:nvSpPr>
        <p:spPr/>
        <p:txBody>
          <a:bodyPr/>
          <a:lstStyle/>
          <a:p>
            <a:r>
              <a:rPr lang="en-US" dirty="0"/>
              <a:t>DevOps</a:t>
            </a:r>
          </a:p>
        </p:txBody>
      </p:sp>
    </p:spTree>
    <p:extLst>
      <p:ext uri="{BB962C8B-B14F-4D97-AF65-F5344CB8AC3E}">
        <p14:creationId xmlns:p14="http://schemas.microsoft.com/office/powerpoint/2010/main" val="521012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D9E4435-6591-AE49-9E46-EDE2FD3FDCA0}"/>
              </a:ext>
            </a:extLst>
          </p:cNvPr>
          <p:cNvPicPr>
            <a:picLocks noGrp="1" noChangeAspect="1"/>
          </p:cNvPicPr>
          <p:nvPr>
            <p:ph idx="1"/>
          </p:nvPr>
        </p:nvPicPr>
        <p:blipFill>
          <a:blip r:embed="rId2"/>
          <a:stretch>
            <a:fillRect/>
          </a:stretch>
        </p:blipFill>
        <p:spPr>
          <a:xfrm>
            <a:off x="1619796" y="1408238"/>
            <a:ext cx="6037699" cy="5049712"/>
          </a:xfrm>
        </p:spPr>
      </p:pic>
      <p:sp>
        <p:nvSpPr>
          <p:cNvPr id="3" name="Title 2">
            <a:extLst>
              <a:ext uri="{FF2B5EF4-FFF2-40B4-BE49-F238E27FC236}">
                <a16:creationId xmlns:a16="http://schemas.microsoft.com/office/drawing/2014/main" id="{2B4BB9FF-700A-4545-B7C1-499B84A45FB3}"/>
              </a:ext>
            </a:extLst>
          </p:cNvPr>
          <p:cNvSpPr>
            <a:spLocks noGrp="1"/>
          </p:cNvSpPr>
          <p:nvPr>
            <p:ph type="title"/>
          </p:nvPr>
        </p:nvSpPr>
        <p:spPr/>
        <p:txBody>
          <a:bodyPr>
            <a:normAutofit/>
          </a:bodyPr>
          <a:lstStyle/>
          <a:p>
            <a:r>
              <a:rPr lang="en-US"/>
              <a:t>Soooo </a:t>
            </a:r>
            <a:r>
              <a:rPr lang="en-US" dirty="0"/>
              <a:t>who wants to go kayaking?</a:t>
            </a:r>
          </a:p>
        </p:txBody>
      </p:sp>
      <p:sp>
        <p:nvSpPr>
          <p:cNvPr id="2" name="TextBox 1">
            <a:extLst>
              <a:ext uri="{FF2B5EF4-FFF2-40B4-BE49-F238E27FC236}">
                <a16:creationId xmlns:a16="http://schemas.microsoft.com/office/drawing/2014/main" id="{AB4177EC-6AEC-8547-A236-24355E7A5F7A}"/>
              </a:ext>
            </a:extLst>
          </p:cNvPr>
          <p:cNvSpPr txBox="1"/>
          <p:nvPr/>
        </p:nvSpPr>
        <p:spPr>
          <a:xfrm>
            <a:off x="271463" y="6572250"/>
            <a:ext cx="6600825" cy="369332"/>
          </a:xfrm>
          <a:prstGeom prst="rect">
            <a:avLst/>
          </a:prstGeom>
          <a:noFill/>
        </p:spPr>
        <p:txBody>
          <a:bodyPr wrap="square" rtlCol="0">
            <a:spAutoFit/>
          </a:bodyPr>
          <a:lstStyle/>
          <a:p>
            <a:r>
              <a:rPr lang="en-US" dirty="0"/>
              <a:t>https://</a:t>
            </a:r>
            <a:r>
              <a:rPr lang="en-US" dirty="0" err="1"/>
              <a:t>twitter.com</a:t>
            </a:r>
            <a:r>
              <a:rPr lang="en-US" dirty="0"/>
              <a:t>/</a:t>
            </a:r>
            <a:r>
              <a:rPr lang="en-US" dirty="0" err="1"/>
              <a:t>plantbboi</a:t>
            </a:r>
            <a:r>
              <a:rPr lang="en-US" dirty="0"/>
              <a:t>/status/1034109916825485313</a:t>
            </a:r>
          </a:p>
        </p:txBody>
      </p:sp>
    </p:spTree>
    <p:extLst>
      <p:ext uri="{BB962C8B-B14F-4D97-AF65-F5344CB8AC3E}">
        <p14:creationId xmlns:p14="http://schemas.microsoft.com/office/powerpoint/2010/main" val="2395214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0CCA0E-EED8-F349-82D7-FE1E1C137088}"/>
              </a:ext>
            </a:extLst>
          </p:cNvPr>
          <p:cNvSpPr>
            <a:spLocks noGrp="1"/>
          </p:cNvSpPr>
          <p:nvPr>
            <p:ph idx="1"/>
          </p:nvPr>
        </p:nvSpPr>
        <p:spPr/>
        <p:txBody>
          <a:bodyPr>
            <a:normAutofit lnSpcReduction="10000"/>
          </a:bodyPr>
          <a:lstStyle/>
          <a:p>
            <a:r>
              <a:rPr lang="en-US" dirty="0"/>
              <a:t>1. </a:t>
            </a:r>
            <a:r>
              <a:rPr lang="en-US" b="1" dirty="0"/>
              <a:t>Plan</a:t>
            </a:r>
            <a:r>
              <a:rPr lang="en-US" dirty="0"/>
              <a:t> – Security policy and requirements</a:t>
            </a:r>
          </a:p>
          <a:p>
            <a:r>
              <a:rPr lang="en-US" dirty="0"/>
              <a:t>2. </a:t>
            </a:r>
            <a:r>
              <a:rPr lang="en-US" b="1" dirty="0"/>
              <a:t>Create</a:t>
            </a:r>
            <a:r>
              <a:rPr lang="en-US" dirty="0"/>
              <a:t> – Secure coding best practices</a:t>
            </a:r>
          </a:p>
          <a:p>
            <a:r>
              <a:rPr lang="en-US" dirty="0"/>
              <a:t>3. </a:t>
            </a:r>
            <a:r>
              <a:rPr lang="en-US" b="1" dirty="0"/>
              <a:t>Verify</a:t>
            </a:r>
            <a:r>
              <a:rPr lang="en-US" dirty="0"/>
              <a:t> – Code review, vulnerability scanning, static/dynamic analysis</a:t>
            </a:r>
          </a:p>
          <a:p>
            <a:r>
              <a:rPr lang="en-US" dirty="0"/>
              <a:t>6. </a:t>
            </a:r>
            <a:r>
              <a:rPr lang="en-US" b="1" dirty="0"/>
              <a:t>Configure</a:t>
            </a:r>
            <a:r>
              <a:rPr lang="en-US" dirty="0"/>
              <a:t> —Infrastructure as Code security best practices</a:t>
            </a:r>
          </a:p>
          <a:p>
            <a:r>
              <a:rPr lang="en-US" dirty="0"/>
              <a:t>7. </a:t>
            </a:r>
            <a:r>
              <a:rPr lang="en-US" b="1" dirty="0"/>
              <a:t>Monitor</a:t>
            </a:r>
            <a:r>
              <a:rPr lang="en-US" dirty="0"/>
              <a:t> — monitoring logs (system, DB, app, </a:t>
            </a:r>
            <a:r>
              <a:rPr lang="en-US" dirty="0" err="1"/>
              <a:t>etc</a:t>
            </a:r>
            <a:r>
              <a:rPr lang="en-US" dirty="0"/>
              <a:t> for security issues)</a:t>
            </a:r>
          </a:p>
        </p:txBody>
      </p:sp>
      <p:sp>
        <p:nvSpPr>
          <p:cNvPr id="3" name="Title 2">
            <a:extLst>
              <a:ext uri="{FF2B5EF4-FFF2-40B4-BE49-F238E27FC236}">
                <a16:creationId xmlns:a16="http://schemas.microsoft.com/office/drawing/2014/main" id="{FD6E6E29-CF9E-D241-A304-33C2582C99B8}"/>
              </a:ext>
            </a:extLst>
          </p:cNvPr>
          <p:cNvSpPr>
            <a:spLocks noGrp="1"/>
          </p:cNvSpPr>
          <p:nvPr>
            <p:ph type="title"/>
          </p:nvPr>
        </p:nvSpPr>
        <p:spPr/>
        <p:txBody>
          <a:bodyPr>
            <a:normAutofit/>
          </a:bodyPr>
          <a:lstStyle/>
          <a:p>
            <a:r>
              <a:rPr lang="en-US" sz="4000" dirty="0"/>
              <a:t>Injecting security in DevOps process</a:t>
            </a:r>
          </a:p>
        </p:txBody>
      </p:sp>
    </p:spTree>
    <p:extLst>
      <p:ext uri="{BB962C8B-B14F-4D97-AF65-F5344CB8AC3E}">
        <p14:creationId xmlns:p14="http://schemas.microsoft.com/office/powerpoint/2010/main" val="4011020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Developers often “just want to make it work”</a:t>
            </a:r>
          </a:p>
          <a:p>
            <a:endParaRPr lang="en-US" dirty="0"/>
          </a:p>
          <a:p>
            <a:r>
              <a:rPr lang="en-US" dirty="0"/>
              <a:t>This often means allow 0.0.0.0/0, no patch </a:t>
            </a:r>
            <a:r>
              <a:rPr lang="en-US" dirty="0" err="1"/>
              <a:t>mgmt</a:t>
            </a:r>
            <a:r>
              <a:rPr lang="en-US" dirty="0"/>
              <a:t> solution, and fairly open API access</a:t>
            </a:r>
          </a:p>
          <a:p>
            <a:endParaRPr lang="en-US" dirty="0"/>
          </a:p>
          <a:p>
            <a:r>
              <a:rPr lang="en-US" dirty="0"/>
              <a:t>“I’ll come back and fix this later</a:t>
            </a:r>
            <a:r>
              <a:rPr lang="mr-IN" dirty="0"/>
              <a:t>…</a:t>
            </a:r>
            <a:r>
              <a:rPr lang="en-US" dirty="0"/>
              <a:t>”</a:t>
            </a:r>
          </a:p>
          <a:p>
            <a:endParaRPr lang="en-US" dirty="0"/>
          </a:p>
          <a:p>
            <a:r>
              <a:rPr lang="en-US" dirty="0"/>
              <a:t>That’s usually bad from a security standpoint</a:t>
            </a:r>
          </a:p>
        </p:txBody>
      </p:sp>
      <p:sp>
        <p:nvSpPr>
          <p:cNvPr id="3" name="Title 2"/>
          <p:cNvSpPr>
            <a:spLocks noGrp="1"/>
          </p:cNvSpPr>
          <p:nvPr>
            <p:ph type="title"/>
          </p:nvPr>
        </p:nvSpPr>
        <p:spPr/>
        <p:txBody>
          <a:bodyPr/>
          <a:lstStyle/>
          <a:p>
            <a:r>
              <a:rPr lang="en-US" dirty="0"/>
              <a:t>DevOps tends to fail open</a:t>
            </a:r>
          </a:p>
        </p:txBody>
      </p:sp>
    </p:spTree>
    <p:extLst>
      <p:ext uri="{BB962C8B-B14F-4D97-AF65-F5344CB8AC3E}">
        <p14:creationId xmlns:p14="http://schemas.microsoft.com/office/powerpoint/2010/main" val="2811361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6D2E07-9EE3-A347-AC4D-1DEA13532AC8}"/>
              </a:ext>
            </a:extLst>
          </p:cNvPr>
          <p:cNvSpPr>
            <a:spLocks noGrp="1"/>
          </p:cNvSpPr>
          <p:nvPr>
            <p:ph idx="1"/>
          </p:nvPr>
        </p:nvSpPr>
        <p:spPr/>
        <p:txBody>
          <a:bodyPr/>
          <a:lstStyle/>
          <a:p>
            <a:r>
              <a:rPr lang="en-US" dirty="0"/>
              <a:t>If the dev team is driving the cloud adoption then they are probably setting the firewall rules and configuring the API access policies.</a:t>
            </a:r>
          </a:p>
          <a:p>
            <a:endParaRPr lang="en-US" dirty="0"/>
          </a:p>
          <a:p>
            <a:r>
              <a:rPr lang="en-US" dirty="0"/>
              <a:t>*See “This often means allow 0.0.0.0/0 and fairly open API access” from previous slide</a:t>
            </a:r>
          </a:p>
        </p:txBody>
      </p:sp>
      <p:sp>
        <p:nvSpPr>
          <p:cNvPr id="3" name="Title 2">
            <a:extLst>
              <a:ext uri="{FF2B5EF4-FFF2-40B4-BE49-F238E27FC236}">
                <a16:creationId xmlns:a16="http://schemas.microsoft.com/office/drawing/2014/main" id="{00CCAFBA-A582-2140-95A0-B5C705774948}"/>
              </a:ext>
            </a:extLst>
          </p:cNvPr>
          <p:cNvSpPr>
            <a:spLocks noGrp="1"/>
          </p:cNvSpPr>
          <p:nvPr>
            <p:ph type="title"/>
          </p:nvPr>
        </p:nvSpPr>
        <p:spPr/>
        <p:txBody>
          <a:bodyPr/>
          <a:lstStyle/>
          <a:p>
            <a:r>
              <a:rPr lang="en-US" dirty="0"/>
              <a:t>Who’s steering the ship?</a:t>
            </a:r>
          </a:p>
        </p:txBody>
      </p:sp>
    </p:spTree>
    <p:extLst>
      <p:ext uri="{BB962C8B-B14F-4D97-AF65-F5344CB8AC3E}">
        <p14:creationId xmlns:p14="http://schemas.microsoft.com/office/powerpoint/2010/main" val="2624705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1975" y="1075532"/>
            <a:ext cx="7848600" cy="2933700"/>
          </a:xfrm>
        </p:spPr>
      </p:pic>
      <p:sp>
        <p:nvSpPr>
          <p:cNvPr id="3" name="Title 2"/>
          <p:cNvSpPr>
            <a:spLocks noGrp="1"/>
          </p:cNvSpPr>
          <p:nvPr>
            <p:ph type="title"/>
          </p:nvPr>
        </p:nvSpPr>
        <p:spPr/>
        <p:txBody>
          <a:bodyPr/>
          <a:lstStyle/>
          <a:p>
            <a:r>
              <a:rPr lang="en-US" dirty="0"/>
              <a:t> </a:t>
            </a:r>
          </a:p>
        </p:txBody>
      </p:sp>
      <p:sp>
        <p:nvSpPr>
          <p:cNvPr id="5" name="TextBox 4"/>
          <p:cNvSpPr txBox="1"/>
          <p:nvPr/>
        </p:nvSpPr>
        <p:spPr>
          <a:xfrm>
            <a:off x="561975" y="4009232"/>
            <a:ext cx="5900738" cy="369332"/>
          </a:xfrm>
          <a:prstGeom prst="rect">
            <a:avLst/>
          </a:prstGeom>
          <a:noFill/>
        </p:spPr>
        <p:txBody>
          <a:bodyPr wrap="square" rtlCol="0">
            <a:spAutoFit/>
          </a:bodyPr>
          <a:lstStyle/>
          <a:p>
            <a:r>
              <a:rPr lang="en-US" dirty="0"/>
              <a:t>https://</a:t>
            </a:r>
            <a:r>
              <a:rPr lang="en-US" dirty="0" err="1"/>
              <a:t>twitter.com</a:t>
            </a:r>
            <a:r>
              <a:rPr lang="en-US" dirty="0"/>
              <a:t>/beaker/status/681252570707394561</a:t>
            </a:r>
          </a:p>
        </p:txBody>
      </p:sp>
    </p:spTree>
    <p:extLst>
      <p:ext uri="{BB962C8B-B14F-4D97-AF65-F5344CB8AC3E}">
        <p14:creationId xmlns:p14="http://schemas.microsoft.com/office/powerpoint/2010/main" val="2379211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B35FFF-BB15-C441-90D4-5F03474A0A9F}"/>
              </a:ext>
            </a:extLst>
          </p:cNvPr>
          <p:cNvSpPr>
            <a:spLocks noGrp="1"/>
          </p:cNvSpPr>
          <p:nvPr>
            <p:ph idx="1"/>
          </p:nvPr>
        </p:nvSpPr>
        <p:spPr/>
        <p:txBody>
          <a:bodyPr/>
          <a:lstStyle/>
          <a:p>
            <a:r>
              <a:rPr lang="en-US" dirty="0"/>
              <a:t>Adding security into the DevOps process</a:t>
            </a:r>
          </a:p>
          <a:p>
            <a:endParaRPr lang="en-US" dirty="0"/>
          </a:p>
          <a:p>
            <a:pPr algn="ctr"/>
            <a:r>
              <a:rPr lang="en-US" sz="6000" b="1" dirty="0"/>
              <a:t>Everyone is responsible for security!</a:t>
            </a:r>
          </a:p>
          <a:p>
            <a:endParaRPr lang="en-US" b="1" dirty="0"/>
          </a:p>
          <a:p>
            <a:endParaRPr lang="en-US" dirty="0"/>
          </a:p>
        </p:txBody>
      </p:sp>
      <p:sp>
        <p:nvSpPr>
          <p:cNvPr id="3" name="Title 2">
            <a:extLst>
              <a:ext uri="{FF2B5EF4-FFF2-40B4-BE49-F238E27FC236}">
                <a16:creationId xmlns:a16="http://schemas.microsoft.com/office/drawing/2014/main" id="{547791E5-2ACC-4A49-9401-C2A0968F97B2}"/>
              </a:ext>
            </a:extLst>
          </p:cNvPr>
          <p:cNvSpPr>
            <a:spLocks noGrp="1"/>
          </p:cNvSpPr>
          <p:nvPr>
            <p:ph type="title"/>
          </p:nvPr>
        </p:nvSpPr>
        <p:spPr/>
        <p:txBody>
          <a:bodyPr/>
          <a:lstStyle/>
          <a:p>
            <a:r>
              <a:rPr lang="en-US" dirty="0" err="1"/>
              <a:t>Dev</a:t>
            </a:r>
            <a:r>
              <a:rPr lang="en-US" b="1" i="1" dirty="0" err="1"/>
              <a:t>Sec</a:t>
            </a:r>
            <a:r>
              <a:rPr lang="en-US" dirty="0" err="1"/>
              <a:t>Ops</a:t>
            </a:r>
            <a:endParaRPr lang="en-US" dirty="0"/>
          </a:p>
        </p:txBody>
      </p:sp>
    </p:spTree>
    <p:extLst>
      <p:ext uri="{BB962C8B-B14F-4D97-AF65-F5344CB8AC3E}">
        <p14:creationId xmlns:p14="http://schemas.microsoft.com/office/powerpoint/2010/main" val="3955953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6D3363-E585-2E4C-935C-465DEAF8F0E7}"/>
              </a:ext>
            </a:extLst>
          </p:cNvPr>
          <p:cNvSpPr>
            <a:spLocks noGrp="1"/>
          </p:cNvSpPr>
          <p:nvPr>
            <p:ph idx="1"/>
          </p:nvPr>
        </p:nvSpPr>
        <p:spPr/>
        <p:txBody>
          <a:bodyPr/>
          <a:lstStyle/>
          <a:p>
            <a:r>
              <a:rPr lang="en-US" dirty="0"/>
              <a:t>Security is often seen as a roadblock for development, especially in the DevOps world.</a:t>
            </a:r>
          </a:p>
          <a:p>
            <a:endParaRPr lang="en-US" dirty="0"/>
          </a:p>
          <a:p>
            <a:r>
              <a:rPr lang="en-US" dirty="0"/>
              <a:t>We don’t want to be ignored or bypassed so let’s integrate into the process from the start holistically.</a:t>
            </a:r>
          </a:p>
        </p:txBody>
      </p:sp>
      <p:sp>
        <p:nvSpPr>
          <p:cNvPr id="3" name="Title 2">
            <a:extLst>
              <a:ext uri="{FF2B5EF4-FFF2-40B4-BE49-F238E27FC236}">
                <a16:creationId xmlns:a16="http://schemas.microsoft.com/office/drawing/2014/main" id="{1A894E1F-D113-9B48-8085-F3E61D486F86}"/>
              </a:ext>
            </a:extLst>
          </p:cNvPr>
          <p:cNvSpPr>
            <a:spLocks noGrp="1"/>
          </p:cNvSpPr>
          <p:nvPr>
            <p:ph type="title"/>
          </p:nvPr>
        </p:nvSpPr>
        <p:spPr/>
        <p:txBody>
          <a:bodyPr/>
          <a:lstStyle/>
          <a:p>
            <a:r>
              <a:rPr lang="en-US" dirty="0" err="1"/>
              <a:t>DevSecOps</a:t>
            </a:r>
            <a:endParaRPr lang="en-US" dirty="0"/>
          </a:p>
        </p:txBody>
      </p:sp>
    </p:spTree>
    <p:extLst>
      <p:ext uri="{BB962C8B-B14F-4D97-AF65-F5344CB8AC3E}">
        <p14:creationId xmlns:p14="http://schemas.microsoft.com/office/powerpoint/2010/main" val="2929019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E14AA4-10BF-7044-85C5-9755E7762A1C}"/>
              </a:ext>
            </a:extLst>
          </p:cNvPr>
          <p:cNvSpPr>
            <a:spLocks noGrp="1"/>
          </p:cNvSpPr>
          <p:nvPr>
            <p:ph idx="1"/>
          </p:nvPr>
        </p:nvSpPr>
        <p:spPr/>
        <p:txBody>
          <a:bodyPr/>
          <a:lstStyle/>
          <a:p>
            <a:r>
              <a:rPr lang="en-US" b="1" dirty="0"/>
              <a:t>Standardize and automate the environment</a:t>
            </a:r>
          </a:p>
          <a:p>
            <a:pPr marL="457200" indent="-457200">
              <a:buFont typeface="Arial" panose="020B0604020202020204" pitchFamily="34" charset="0"/>
              <a:buChar char="•"/>
            </a:pPr>
            <a:r>
              <a:rPr lang="en-US" dirty="0"/>
              <a:t>Each service uses principle of least privilege to minimize unauthorized connections and access.</a:t>
            </a:r>
          </a:p>
          <a:p>
            <a:pPr marL="457200" indent="-457200">
              <a:buFont typeface="Arial" panose="020B0604020202020204" pitchFamily="34" charset="0"/>
              <a:buChar char="•"/>
            </a:pPr>
            <a:r>
              <a:rPr lang="en-US" dirty="0"/>
              <a:t>No one-offs to forget about!</a:t>
            </a:r>
          </a:p>
        </p:txBody>
      </p:sp>
      <p:sp>
        <p:nvSpPr>
          <p:cNvPr id="3" name="Title 2">
            <a:extLst>
              <a:ext uri="{FF2B5EF4-FFF2-40B4-BE49-F238E27FC236}">
                <a16:creationId xmlns:a16="http://schemas.microsoft.com/office/drawing/2014/main" id="{F41D1D04-6B63-0F43-96FE-6611D7C31C98}"/>
              </a:ext>
            </a:extLst>
          </p:cNvPr>
          <p:cNvSpPr>
            <a:spLocks noGrp="1"/>
          </p:cNvSpPr>
          <p:nvPr>
            <p:ph type="title"/>
          </p:nvPr>
        </p:nvSpPr>
        <p:spPr/>
        <p:txBody>
          <a:bodyPr/>
          <a:lstStyle/>
          <a:p>
            <a:r>
              <a:rPr lang="en-US" dirty="0" err="1"/>
              <a:t>DevSecOps</a:t>
            </a:r>
            <a:r>
              <a:rPr lang="en-US" dirty="0"/>
              <a:t> Principles</a:t>
            </a:r>
          </a:p>
        </p:txBody>
      </p:sp>
    </p:spTree>
    <p:extLst>
      <p:ext uri="{BB962C8B-B14F-4D97-AF65-F5344CB8AC3E}">
        <p14:creationId xmlns:p14="http://schemas.microsoft.com/office/powerpoint/2010/main" val="2240238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CABAF3-D3D4-E64B-ACF4-C575A4CD9954}"/>
              </a:ext>
            </a:extLst>
          </p:cNvPr>
          <p:cNvSpPr>
            <a:spLocks noGrp="1"/>
          </p:cNvSpPr>
          <p:nvPr>
            <p:ph idx="1"/>
          </p:nvPr>
        </p:nvSpPr>
        <p:spPr/>
        <p:txBody>
          <a:bodyPr/>
          <a:lstStyle/>
          <a:p>
            <a:r>
              <a:rPr lang="en-US" b="1" dirty="0"/>
              <a:t>Strong centralized identity and access management</a:t>
            </a:r>
          </a:p>
          <a:p>
            <a:pPr marL="457200" indent="-457200">
              <a:buFont typeface="Arial" panose="020B0604020202020204" pitchFamily="34" charset="0"/>
              <a:buChar char="•"/>
            </a:pPr>
            <a:r>
              <a:rPr lang="en-US" dirty="0"/>
              <a:t>Users, developments, admins only have the access they need</a:t>
            </a:r>
          </a:p>
          <a:p>
            <a:pPr marL="457200" indent="-457200">
              <a:buFont typeface="Arial" panose="020B0604020202020204" pitchFamily="34" charset="0"/>
              <a:buChar char="•"/>
            </a:pPr>
            <a:r>
              <a:rPr lang="en-US" dirty="0"/>
              <a:t>Account lifecycle process is well defined and followed</a:t>
            </a:r>
          </a:p>
        </p:txBody>
      </p:sp>
      <p:sp>
        <p:nvSpPr>
          <p:cNvPr id="3" name="Title 2">
            <a:extLst>
              <a:ext uri="{FF2B5EF4-FFF2-40B4-BE49-F238E27FC236}">
                <a16:creationId xmlns:a16="http://schemas.microsoft.com/office/drawing/2014/main" id="{CDF98971-FC73-B24E-8248-B039D55F93D5}"/>
              </a:ext>
            </a:extLst>
          </p:cNvPr>
          <p:cNvSpPr>
            <a:spLocks noGrp="1"/>
          </p:cNvSpPr>
          <p:nvPr>
            <p:ph type="title"/>
          </p:nvPr>
        </p:nvSpPr>
        <p:spPr/>
        <p:txBody>
          <a:bodyPr/>
          <a:lstStyle/>
          <a:p>
            <a:r>
              <a:rPr lang="en-US" dirty="0" err="1"/>
              <a:t>DevSecOps</a:t>
            </a:r>
            <a:r>
              <a:rPr lang="en-US" dirty="0"/>
              <a:t> Principles</a:t>
            </a:r>
          </a:p>
        </p:txBody>
      </p:sp>
    </p:spTree>
    <p:extLst>
      <p:ext uri="{BB962C8B-B14F-4D97-AF65-F5344CB8AC3E}">
        <p14:creationId xmlns:p14="http://schemas.microsoft.com/office/powerpoint/2010/main" val="3000960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A2EEBD-CAB1-034B-9363-73C7FD860806}"/>
              </a:ext>
            </a:extLst>
          </p:cNvPr>
          <p:cNvSpPr>
            <a:spLocks noGrp="1"/>
          </p:cNvSpPr>
          <p:nvPr>
            <p:ph idx="1"/>
          </p:nvPr>
        </p:nvSpPr>
        <p:spPr/>
        <p:txBody>
          <a:bodyPr/>
          <a:lstStyle/>
          <a:p>
            <a:r>
              <a:rPr lang="en-US" b="1" dirty="0"/>
              <a:t>Isolated systems/containers running microservices</a:t>
            </a:r>
          </a:p>
          <a:p>
            <a:pPr marL="457200" indent="-457200">
              <a:buFont typeface="Arial" panose="020B0604020202020204" pitchFamily="34" charset="0"/>
              <a:buChar char="•"/>
            </a:pPr>
            <a:r>
              <a:rPr lang="en-US" dirty="0"/>
              <a:t>Each system/container does their part and just their part</a:t>
            </a:r>
          </a:p>
          <a:p>
            <a:pPr marL="457200" indent="-457200">
              <a:buFont typeface="Arial" panose="020B0604020202020204" pitchFamily="34" charset="0"/>
              <a:buChar char="•"/>
            </a:pPr>
            <a:r>
              <a:rPr lang="en-US" dirty="0"/>
              <a:t>Segmented and encrypted from each other – a breach of one container does not compromise the whole system</a:t>
            </a:r>
          </a:p>
        </p:txBody>
      </p:sp>
      <p:sp>
        <p:nvSpPr>
          <p:cNvPr id="3" name="Title 2">
            <a:extLst>
              <a:ext uri="{FF2B5EF4-FFF2-40B4-BE49-F238E27FC236}">
                <a16:creationId xmlns:a16="http://schemas.microsoft.com/office/drawing/2014/main" id="{D2729952-20F6-B04E-82E4-E47BEEBAE90C}"/>
              </a:ext>
            </a:extLst>
          </p:cNvPr>
          <p:cNvSpPr>
            <a:spLocks noGrp="1"/>
          </p:cNvSpPr>
          <p:nvPr>
            <p:ph type="title"/>
          </p:nvPr>
        </p:nvSpPr>
        <p:spPr/>
        <p:txBody>
          <a:bodyPr/>
          <a:lstStyle/>
          <a:p>
            <a:r>
              <a:rPr lang="en-US" dirty="0" err="1"/>
              <a:t>DevSecOps</a:t>
            </a:r>
            <a:r>
              <a:rPr lang="en-US" dirty="0"/>
              <a:t> Principles</a:t>
            </a:r>
          </a:p>
        </p:txBody>
      </p:sp>
    </p:spTree>
    <p:extLst>
      <p:ext uri="{BB962C8B-B14F-4D97-AF65-F5344CB8AC3E}">
        <p14:creationId xmlns:p14="http://schemas.microsoft.com/office/powerpoint/2010/main" val="1328720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0A36D3-FAD8-074F-A6F9-76DE19AAD6BC}"/>
              </a:ext>
            </a:extLst>
          </p:cNvPr>
          <p:cNvSpPr>
            <a:spLocks noGrp="1"/>
          </p:cNvSpPr>
          <p:nvPr>
            <p:ph idx="1"/>
          </p:nvPr>
        </p:nvSpPr>
        <p:spPr/>
        <p:txBody>
          <a:bodyPr/>
          <a:lstStyle/>
          <a:p>
            <a:r>
              <a:rPr lang="en-US" b="1" dirty="0"/>
              <a:t>Encrypt all the things! </a:t>
            </a:r>
          </a:p>
          <a:p>
            <a:pPr marL="457200" indent="-457200">
              <a:buFont typeface="Arial" panose="020B0604020202020204" pitchFamily="34" charset="0"/>
              <a:buChar char="•"/>
            </a:pPr>
            <a:r>
              <a:rPr lang="en-US" dirty="0"/>
              <a:t>Encrypt data in transit and at rest</a:t>
            </a:r>
          </a:p>
          <a:p>
            <a:pPr marL="457200" indent="-457200">
              <a:buFont typeface="Arial" panose="020B0604020202020204" pitchFamily="34" charset="0"/>
              <a:buChar char="•"/>
            </a:pPr>
            <a:r>
              <a:rPr lang="en-US" dirty="0"/>
              <a:t>Encrypt the data while processing?</a:t>
            </a:r>
          </a:p>
        </p:txBody>
      </p:sp>
      <p:sp>
        <p:nvSpPr>
          <p:cNvPr id="3" name="Title 2">
            <a:extLst>
              <a:ext uri="{FF2B5EF4-FFF2-40B4-BE49-F238E27FC236}">
                <a16:creationId xmlns:a16="http://schemas.microsoft.com/office/drawing/2014/main" id="{9AFECE57-492C-4743-8333-5863AC515D09}"/>
              </a:ext>
            </a:extLst>
          </p:cNvPr>
          <p:cNvSpPr>
            <a:spLocks noGrp="1"/>
          </p:cNvSpPr>
          <p:nvPr>
            <p:ph type="title"/>
          </p:nvPr>
        </p:nvSpPr>
        <p:spPr/>
        <p:txBody>
          <a:bodyPr/>
          <a:lstStyle/>
          <a:p>
            <a:r>
              <a:rPr lang="en-US" dirty="0" err="1"/>
              <a:t>DevSecOps</a:t>
            </a:r>
            <a:r>
              <a:rPr lang="en-US" dirty="0"/>
              <a:t> Principles</a:t>
            </a:r>
          </a:p>
        </p:txBody>
      </p:sp>
    </p:spTree>
    <p:extLst>
      <p:ext uri="{BB962C8B-B14F-4D97-AF65-F5344CB8AC3E}">
        <p14:creationId xmlns:p14="http://schemas.microsoft.com/office/powerpoint/2010/main" val="1923614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199750-36AC-BFD0-05F8-E404FC298669}"/>
              </a:ext>
            </a:extLst>
          </p:cNvPr>
          <p:cNvSpPr>
            <a:spLocks noGrp="1"/>
          </p:cNvSpPr>
          <p:nvPr>
            <p:ph idx="1"/>
          </p:nvPr>
        </p:nvSpPr>
        <p:spPr/>
        <p:txBody>
          <a:bodyPr>
            <a:normAutofit fontScale="92500" lnSpcReduction="20000"/>
          </a:bodyPr>
          <a:lstStyle/>
          <a:p>
            <a:r>
              <a:rPr lang="en-US" b="1" i="1" dirty="0"/>
              <a:t>Broadcom to milk VMware dry? Analysts see trouble in $61B deal</a:t>
            </a:r>
            <a:r>
              <a:rPr lang="en-US" dirty="0"/>
              <a:t> - </a:t>
            </a:r>
            <a:r>
              <a:rPr lang="en-US" sz="2000" dirty="0">
                <a:hlinkClick r:id="rId2"/>
              </a:rPr>
              <a:t>https://www.fierceelectronics.com/sensors/broadcom-milk-vmware-dry-analysts-see-trouble-61b-deal</a:t>
            </a:r>
            <a:endParaRPr lang="en-US" sz="2000" dirty="0"/>
          </a:p>
          <a:p>
            <a:endParaRPr lang="en-US" sz="2000" dirty="0"/>
          </a:p>
          <a:p>
            <a:r>
              <a:rPr lang="en-US" dirty="0"/>
              <a:t>“…thinking is that Broadcom CEO Hock Tan’s previous pattern of buying up software companies like CA Technologies and Symantec will repeat itself with the VMware purchase, with a heavy-handed focus on producing profits favored by investors that could include cutting operating expenses and research dollars and raising prices on customers.”</a:t>
            </a:r>
          </a:p>
        </p:txBody>
      </p:sp>
      <p:sp>
        <p:nvSpPr>
          <p:cNvPr id="3" name="Title 2">
            <a:extLst>
              <a:ext uri="{FF2B5EF4-FFF2-40B4-BE49-F238E27FC236}">
                <a16:creationId xmlns:a16="http://schemas.microsoft.com/office/drawing/2014/main" id="{6C0EC310-C2CD-5079-A6B9-C368B4672F9E}"/>
              </a:ext>
            </a:extLst>
          </p:cNvPr>
          <p:cNvSpPr>
            <a:spLocks noGrp="1"/>
          </p:cNvSpPr>
          <p:nvPr>
            <p:ph type="title"/>
          </p:nvPr>
        </p:nvSpPr>
        <p:spPr/>
        <p:txBody>
          <a:bodyPr>
            <a:normAutofit fontScale="90000"/>
          </a:bodyPr>
          <a:lstStyle/>
          <a:p>
            <a:r>
              <a:rPr lang="en-US" dirty="0"/>
              <a:t>Future Cloud Migrations Incoming?</a:t>
            </a:r>
          </a:p>
        </p:txBody>
      </p:sp>
    </p:spTree>
    <p:extLst>
      <p:ext uri="{BB962C8B-B14F-4D97-AF65-F5344CB8AC3E}">
        <p14:creationId xmlns:p14="http://schemas.microsoft.com/office/powerpoint/2010/main" val="3934960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9D3100-DB97-264C-BFDD-B5B0BCB3582D}"/>
              </a:ext>
            </a:extLst>
          </p:cNvPr>
          <p:cNvSpPr>
            <a:spLocks noGrp="1"/>
          </p:cNvSpPr>
          <p:nvPr>
            <p:ph idx="1"/>
          </p:nvPr>
        </p:nvSpPr>
        <p:spPr/>
        <p:txBody>
          <a:bodyPr/>
          <a:lstStyle/>
          <a:p>
            <a:r>
              <a:rPr lang="en-US" b="1" dirty="0"/>
              <a:t>Secure API gateways</a:t>
            </a:r>
          </a:p>
          <a:p>
            <a:pPr marL="457200" indent="-457200">
              <a:buFont typeface="Arial" panose="020B0604020202020204" pitchFamily="34" charset="0"/>
              <a:buChar char="•"/>
            </a:pPr>
            <a:r>
              <a:rPr lang="en-US" dirty="0"/>
              <a:t>Reduce exposure</a:t>
            </a:r>
          </a:p>
          <a:p>
            <a:pPr marL="457200" indent="-457200">
              <a:buFont typeface="Arial" panose="020B0604020202020204" pitchFamily="34" charset="0"/>
              <a:buChar char="•"/>
            </a:pPr>
            <a:r>
              <a:rPr lang="en-US" dirty="0"/>
              <a:t>Increase log visibility and authentication</a:t>
            </a:r>
          </a:p>
        </p:txBody>
      </p:sp>
      <p:sp>
        <p:nvSpPr>
          <p:cNvPr id="3" name="Title 2">
            <a:extLst>
              <a:ext uri="{FF2B5EF4-FFF2-40B4-BE49-F238E27FC236}">
                <a16:creationId xmlns:a16="http://schemas.microsoft.com/office/drawing/2014/main" id="{92B442E5-F121-E149-A791-1935F9B08FCB}"/>
              </a:ext>
            </a:extLst>
          </p:cNvPr>
          <p:cNvSpPr>
            <a:spLocks noGrp="1"/>
          </p:cNvSpPr>
          <p:nvPr>
            <p:ph type="title"/>
          </p:nvPr>
        </p:nvSpPr>
        <p:spPr/>
        <p:txBody>
          <a:bodyPr/>
          <a:lstStyle/>
          <a:p>
            <a:r>
              <a:rPr lang="en-US" dirty="0" err="1"/>
              <a:t>DevSecOps</a:t>
            </a:r>
            <a:r>
              <a:rPr lang="en-US" dirty="0"/>
              <a:t> Principles</a:t>
            </a:r>
          </a:p>
        </p:txBody>
      </p:sp>
    </p:spTree>
    <p:extLst>
      <p:ext uri="{BB962C8B-B14F-4D97-AF65-F5344CB8AC3E}">
        <p14:creationId xmlns:p14="http://schemas.microsoft.com/office/powerpoint/2010/main" val="2904833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5B1AA7-230D-AF40-A22B-566E2C71003E}"/>
              </a:ext>
            </a:extLst>
          </p:cNvPr>
          <p:cNvSpPr>
            <a:spLocks noGrp="1"/>
          </p:cNvSpPr>
          <p:nvPr>
            <p:ph idx="1"/>
          </p:nvPr>
        </p:nvSpPr>
        <p:spPr/>
        <p:txBody>
          <a:bodyPr/>
          <a:lstStyle/>
          <a:p>
            <a:r>
              <a:rPr lang="en-US" b="1" dirty="0"/>
              <a:t>Integrate and automate security scanning from the start</a:t>
            </a:r>
          </a:p>
          <a:p>
            <a:pPr marL="457200" indent="-457200">
              <a:buFont typeface="Arial" panose="020B0604020202020204" pitchFamily="34" charset="0"/>
              <a:buChar char="•"/>
            </a:pPr>
            <a:r>
              <a:rPr lang="en-US" dirty="0"/>
              <a:t>Code analysis</a:t>
            </a:r>
          </a:p>
          <a:p>
            <a:pPr marL="457200" indent="-457200">
              <a:buFont typeface="Arial" panose="020B0604020202020204" pitchFamily="34" charset="0"/>
              <a:buChar char="•"/>
            </a:pPr>
            <a:r>
              <a:rPr lang="en-US" dirty="0"/>
              <a:t>Scan hosts/containers</a:t>
            </a:r>
          </a:p>
        </p:txBody>
      </p:sp>
      <p:sp>
        <p:nvSpPr>
          <p:cNvPr id="3" name="Title 2">
            <a:extLst>
              <a:ext uri="{FF2B5EF4-FFF2-40B4-BE49-F238E27FC236}">
                <a16:creationId xmlns:a16="http://schemas.microsoft.com/office/drawing/2014/main" id="{AF0639A2-BA38-9049-BD19-DA73923057E1}"/>
              </a:ext>
            </a:extLst>
          </p:cNvPr>
          <p:cNvSpPr>
            <a:spLocks noGrp="1"/>
          </p:cNvSpPr>
          <p:nvPr>
            <p:ph type="title"/>
          </p:nvPr>
        </p:nvSpPr>
        <p:spPr/>
        <p:txBody>
          <a:bodyPr/>
          <a:lstStyle/>
          <a:p>
            <a:r>
              <a:rPr lang="en-US" dirty="0" err="1"/>
              <a:t>DevSecOps</a:t>
            </a:r>
            <a:r>
              <a:rPr lang="en-US" dirty="0"/>
              <a:t> Principles</a:t>
            </a:r>
          </a:p>
        </p:txBody>
      </p:sp>
    </p:spTree>
    <p:extLst>
      <p:ext uri="{BB962C8B-B14F-4D97-AF65-F5344CB8AC3E}">
        <p14:creationId xmlns:p14="http://schemas.microsoft.com/office/powerpoint/2010/main" val="1355929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A38742-E803-A345-A0DF-235120E3231C}"/>
              </a:ext>
            </a:extLst>
          </p:cNvPr>
          <p:cNvSpPr>
            <a:spLocks noGrp="1"/>
          </p:cNvSpPr>
          <p:nvPr>
            <p:ph idx="1"/>
          </p:nvPr>
        </p:nvSpPr>
        <p:spPr/>
        <p:txBody>
          <a:bodyPr/>
          <a:lstStyle/>
          <a:p>
            <a:r>
              <a:rPr lang="en-US" b="1" dirty="0"/>
              <a:t>Automated testing and test results are part of acceptance testing</a:t>
            </a:r>
          </a:p>
        </p:txBody>
      </p:sp>
      <p:sp>
        <p:nvSpPr>
          <p:cNvPr id="3" name="Title 2">
            <a:extLst>
              <a:ext uri="{FF2B5EF4-FFF2-40B4-BE49-F238E27FC236}">
                <a16:creationId xmlns:a16="http://schemas.microsoft.com/office/drawing/2014/main" id="{5B01869F-6CCB-2A49-9231-775F09250CE3}"/>
              </a:ext>
            </a:extLst>
          </p:cNvPr>
          <p:cNvSpPr>
            <a:spLocks noGrp="1"/>
          </p:cNvSpPr>
          <p:nvPr>
            <p:ph type="title"/>
          </p:nvPr>
        </p:nvSpPr>
        <p:spPr/>
        <p:txBody>
          <a:bodyPr/>
          <a:lstStyle/>
          <a:p>
            <a:r>
              <a:rPr lang="en-US" dirty="0" err="1"/>
              <a:t>DevSecOps</a:t>
            </a:r>
            <a:r>
              <a:rPr lang="en-US" dirty="0"/>
              <a:t> Principles</a:t>
            </a:r>
          </a:p>
        </p:txBody>
      </p:sp>
    </p:spTree>
    <p:extLst>
      <p:ext uri="{BB962C8B-B14F-4D97-AF65-F5344CB8AC3E}">
        <p14:creationId xmlns:p14="http://schemas.microsoft.com/office/powerpoint/2010/main" val="1718325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D7909C-4096-044B-BB55-BF3FC2DD50D2}"/>
              </a:ext>
            </a:extLst>
          </p:cNvPr>
          <p:cNvSpPr>
            <a:spLocks noGrp="1"/>
          </p:cNvSpPr>
          <p:nvPr>
            <p:ph idx="1"/>
          </p:nvPr>
        </p:nvSpPr>
        <p:spPr/>
        <p:txBody>
          <a:bodyPr/>
          <a:lstStyle/>
          <a:p>
            <a:r>
              <a:rPr lang="en-US" b="1" dirty="0"/>
              <a:t>Automate security updates</a:t>
            </a:r>
          </a:p>
          <a:p>
            <a:pPr marL="457200" indent="-457200">
              <a:buFont typeface="Arial" panose="020B0604020202020204" pitchFamily="34" charset="0"/>
              <a:buChar char="•"/>
            </a:pPr>
            <a:r>
              <a:rPr lang="en-US" dirty="0"/>
              <a:t>Automation tools for patching OS, core services (Apache, etc.) and the application itself</a:t>
            </a:r>
          </a:p>
          <a:p>
            <a:pPr marL="457200" indent="-457200">
              <a:buFont typeface="Arial" panose="020B0604020202020204" pitchFamily="34" charset="0"/>
              <a:buChar char="•"/>
            </a:pPr>
            <a:r>
              <a:rPr lang="en-US" dirty="0"/>
              <a:t>Log, review, and verify</a:t>
            </a:r>
          </a:p>
        </p:txBody>
      </p:sp>
      <p:sp>
        <p:nvSpPr>
          <p:cNvPr id="3" name="Title 2">
            <a:extLst>
              <a:ext uri="{FF2B5EF4-FFF2-40B4-BE49-F238E27FC236}">
                <a16:creationId xmlns:a16="http://schemas.microsoft.com/office/drawing/2014/main" id="{A7F7E5B6-32C2-F94D-9F41-73431AE8637B}"/>
              </a:ext>
            </a:extLst>
          </p:cNvPr>
          <p:cNvSpPr>
            <a:spLocks noGrp="1"/>
          </p:cNvSpPr>
          <p:nvPr>
            <p:ph type="title"/>
          </p:nvPr>
        </p:nvSpPr>
        <p:spPr/>
        <p:txBody>
          <a:bodyPr/>
          <a:lstStyle/>
          <a:p>
            <a:r>
              <a:rPr lang="en-US" dirty="0" err="1"/>
              <a:t>DevSecOps</a:t>
            </a:r>
            <a:r>
              <a:rPr lang="en-US" dirty="0"/>
              <a:t> Principles</a:t>
            </a:r>
          </a:p>
        </p:txBody>
      </p:sp>
    </p:spTree>
    <p:extLst>
      <p:ext uri="{BB962C8B-B14F-4D97-AF65-F5344CB8AC3E}">
        <p14:creationId xmlns:p14="http://schemas.microsoft.com/office/powerpoint/2010/main" val="2742059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04942-ECEB-7D4D-AD0B-0B3C9A15D1CE}"/>
              </a:ext>
            </a:extLst>
          </p:cNvPr>
          <p:cNvSpPr>
            <a:spLocks noGrp="1"/>
          </p:cNvSpPr>
          <p:nvPr>
            <p:ph idx="1"/>
          </p:nvPr>
        </p:nvSpPr>
        <p:spPr/>
        <p:txBody>
          <a:bodyPr/>
          <a:lstStyle/>
          <a:p>
            <a:r>
              <a:rPr lang="en-US" b="1" dirty="0"/>
              <a:t>Automate system/service configuration management</a:t>
            </a:r>
          </a:p>
          <a:p>
            <a:pPr marL="457200" indent="-457200">
              <a:buFont typeface="Arial" panose="020B0604020202020204" pitchFamily="34" charset="0"/>
              <a:buChar char="•"/>
            </a:pPr>
            <a:r>
              <a:rPr lang="en-US" dirty="0"/>
              <a:t>Automates and verifies compliance with security policies </a:t>
            </a:r>
          </a:p>
          <a:p>
            <a:pPr marL="457200" indent="-457200">
              <a:buFont typeface="Arial" panose="020B0604020202020204" pitchFamily="34" charset="0"/>
              <a:buChar char="•"/>
            </a:pPr>
            <a:r>
              <a:rPr lang="en-US" dirty="0"/>
              <a:t>Eliminates manual “fixes” and errors</a:t>
            </a:r>
          </a:p>
        </p:txBody>
      </p:sp>
      <p:sp>
        <p:nvSpPr>
          <p:cNvPr id="3" name="Title 2">
            <a:extLst>
              <a:ext uri="{FF2B5EF4-FFF2-40B4-BE49-F238E27FC236}">
                <a16:creationId xmlns:a16="http://schemas.microsoft.com/office/drawing/2014/main" id="{3342463F-78D8-2146-908F-4A72CC0E42C6}"/>
              </a:ext>
            </a:extLst>
          </p:cNvPr>
          <p:cNvSpPr>
            <a:spLocks noGrp="1"/>
          </p:cNvSpPr>
          <p:nvPr>
            <p:ph type="title"/>
          </p:nvPr>
        </p:nvSpPr>
        <p:spPr/>
        <p:txBody>
          <a:bodyPr/>
          <a:lstStyle/>
          <a:p>
            <a:r>
              <a:rPr lang="en-US" dirty="0" err="1"/>
              <a:t>DevSecOps</a:t>
            </a:r>
            <a:r>
              <a:rPr lang="en-US" dirty="0"/>
              <a:t> Principles</a:t>
            </a:r>
          </a:p>
        </p:txBody>
      </p:sp>
    </p:spTree>
    <p:extLst>
      <p:ext uri="{BB962C8B-B14F-4D97-AF65-F5344CB8AC3E}">
        <p14:creationId xmlns:p14="http://schemas.microsoft.com/office/powerpoint/2010/main" val="840570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FEE638-0A3D-8049-A807-22CD50FC1560}"/>
              </a:ext>
            </a:extLst>
          </p:cNvPr>
          <p:cNvSpPr>
            <a:spLocks noGrp="1"/>
          </p:cNvSpPr>
          <p:nvPr>
            <p:ph idx="1"/>
          </p:nvPr>
        </p:nvSpPr>
        <p:spPr/>
        <p:txBody>
          <a:bodyPr/>
          <a:lstStyle/>
          <a:p>
            <a:r>
              <a:rPr lang="en-US" dirty="0"/>
              <a:t>(We’ll talk more about this soon)</a:t>
            </a:r>
          </a:p>
          <a:p>
            <a:endParaRPr lang="en-US" dirty="0"/>
          </a:p>
          <a:p>
            <a:r>
              <a:rPr lang="en-US" dirty="0"/>
              <a:t>Single Sign On/Federated Identity Management = app doesn’t need focus on identification and authentication, SSO/FIM does that</a:t>
            </a:r>
          </a:p>
          <a:p>
            <a:endParaRPr lang="en-US" dirty="0"/>
          </a:p>
          <a:p>
            <a:r>
              <a:rPr lang="en-US" dirty="0"/>
              <a:t>The app just needs to focus on authorization </a:t>
            </a:r>
          </a:p>
        </p:txBody>
      </p:sp>
      <p:sp>
        <p:nvSpPr>
          <p:cNvPr id="3" name="Title 2">
            <a:extLst>
              <a:ext uri="{FF2B5EF4-FFF2-40B4-BE49-F238E27FC236}">
                <a16:creationId xmlns:a16="http://schemas.microsoft.com/office/drawing/2014/main" id="{A2EEF4D3-9244-A049-895E-19D120694C44}"/>
              </a:ext>
            </a:extLst>
          </p:cNvPr>
          <p:cNvSpPr>
            <a:spLocks noGrp="1"/>
          </p:cNvSpPr>
          <p:nvPr>
            <p:ph type="title"/>
          </p:nvPr>
        </p:nvSpPr>
        <p:spPr/>
        <p:txBody>
          <a:bodyPr/>
          <a:lstStyle/>
          <a:p>
            <a:r>
              <a:rPr lang="en-US" dirty="0"/>
              <a:t>Identity and Access Management</a:t>
            </a:r>
          </a:p>
        </p:txBody>
      </p:sp>
    </p:spTree>
    <p:extLst>
      <p:ext uri="{BB962C8B-B14F-4D97-AF65-F5344CB8AC3E}">
        <p14:creationId xmlns:p14="http://schemas.microsoft.com/office/powerpoint/2010/main" val="1668916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9A8DD1-8346-4441-A8E6-ACC75773308E}"/>
              </a:ext>
            </a:extLst>
          </p:cNvPr>
          <p:cNvSpPr>
            <a:spLocks noGrp="1"/>
          </p:cNvSpPr>
          <p:nvPr>
            <p:ph idx="1"/>
          </p:nvPr>
        </p:nvSpPr>
        <p:spPr/>
        <p:txBody>
          <a:bodyPr/>
          <a:lstStyle/>
          <a:p>
            <a:r>
              <a:rPr lang="en-US" dirty="0"/>
              <a:t>What’s the difference?</a:t>
            </a:r>
          </a:p>
        </p:txBody>
      </p:sp>
      <p:sp>
        <p:nvSpPr>
          <p:cNvPr id="3" name="Title 2">
            <a:extLst>
              <a:ext uri="{FF2B5EF4-FFF2-40B4-BE49-F238E27FC236}">
                <a16:creationId xmlns:a16="http://schemas.microsoft.com/office/drawing/2014/main" id="{4B401099-DAD3-CB4A-9E8C-3F90BE3D00DC}"/>
              </a:ext>
            </a:extLst>
          </p:cNvPr>
          <p:cNvSpPr>
            <a:spLocks noGrp="1"/>
          </p:cNvSpPr>
          <p:nvPr>
            <p:ph type="title"/>
          </p:nvPr>
        </p:nvSpPr>
        <p:spPr/>
        <p:txBody>
          <a:bodyPr/>
          <a:lstStyle/>
          <a:p>
            <a:r>
              <a:rPr lang="en-US" dirty="0"/>
              <a:t>Authentication vs Authorization?</a:t>
            </a:r>
          </a:p>
        </p:txBody>
      </p:sp>
    </p:spTree>
    <p:extLst>
      <p:ext uri="{BB962C8B-B14F-4D97-AF65-F5344CB8AC3E}">
        <p14:creationId xmlns:p14="http://schemas.microsoft.com/office/powerpoint/2010/main" val="3548279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Out-of-band management – Cloud API’s operate outside of traditional security controls, can make all existing controls irrelevant</a:t>
            </a:r>
          </a:p>
          <a:p>
            <a:endParaRPr lang="en-US" dirty="0"/>
          </a:p>
          <a:p>
            <a:r>
              <a:rPr lang="en-US" dirty="0"/>
              <a:t>(Remember this from last week?)</a:t>
            </a:r>
          </a:p>
        </p:txBody>
      </p:sp>
      <p:sp>
        <p:nvSpPr>
          <p:cNvPr id="3" name="Title 2"/>
          <p:cNvSpPr>
            <a:spLocks noGrp="1"/>
          </p:cNvSpPr>
          <p:nvPr>
            <p:ph type="title"/>
          </p:nvPr>
        </p:nvSpPr>
        <p:spPr/>
        <p:txBody>
          <a:bodyPr/>
          <a:lstStyle/>
          <a:p>
            <a:r>
              <a:rPr lang="en-US" dirty="0"/>
              <a:t>Cloud Insecurity?</a:t>
            </a:r>
          </a:p>
        </p:txBody>
      </p:sp>
    </p:spTree>
    <p:extLst>
      <p:ext uri="{BB962C8B-B14F-4D97-AF65-F5344CB8AC3E}">
        <p14:creationId xmlns:p14="http://schemas.microsoft.com/office/powerpoint/2010/main" val="3169557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55FB23-3F5E-1347-9A77-16FD80EA5282}"/>
              </a:ext>
            </a:extLst>
          </p:cNvPr>
          <p:cNvSpPr>
            <a:spLocks noGrp="1"/>
          </p:cNvSpPr>
          <p:nvPr>
            <p:ph idx="1"/>
          </p:nvPr>
        </p:nvSpPr>
        <p:spPr/>
        <p:txBody>
          <a:bodyPr/>
          <a:lstStyle/>
          <a:p>
            <a:r>
              <a:rPr lang="en-US" dirty="0"/>
              <a:t>If a system goes offline because of a denial of service attack or a hardware failure is that an operation issue or a security issue?</a:t>
            </a:r>
          </a:p>
          <a:p>
            <a:endParaRPr lang="en-US" dirty="0"/>
          </a:p>
          <a:p>
            <a:r>
              <a:rPr lang="en-US" b="1" dirty="0"/>
              <a:t>What’s the ”A” in the CIA triad?</a:t>
            </a:r>
          </a:p>
        </p:txBody>
      </p:sp>
      <p:sp>
        <p:nvSpPr>
          <p:cNvPr id="3" name="Title 2">
            <a:extLst>
              <a:ext uri="{FF2B5EF4-FFF2-40B4-BE49-F238E27FC236}">
                <a16:creationId xmlns:a16="http://schemas.microsoft.com/office/drawing/2014/main" id="{178C5259-FD32-3A43-9938-624A86FF10DF}"/>
              </a:ext>
            </a:extLst>
          </p:cNvPr>
          <p:cNvSpPr>
            <a:spLocks noGrp="1"/>
          </p:cNvSpPr>
          <p:nvPr>
            <p:ph type="title"/>
          </p:nvPr>
        </p:nvSpPr>
        <p:spPr/>
        <p:txBody>
          <a:bodyPr/>
          <a:lstStyle/>
          <a:p>
            <a:r>
              <a:rPr lang="en-US" dirty="0"/>
              <a:t>Resilient Systems</a:t>
            </a:r>
          </a:p>
        </p:txBody>
      </p:sp>
    </p:spTree>
    <p:extLst>
      <p:ext uri="{BB962C8B-B14F-4D97-AF65-F5344CB8AC3E}">
        <p14:creationId xmlns:p14="http://schemas.microsoft.com/office/powerpoint/2010/main" val="1783299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4CB57C-D173-5844-80F7-E9E654C6B624}"/>
              </a:ext>
            </a:extLst>
          </p:cNvPr>
          <p:cNvSpPr>
            <a:spLocks noGrp="1"/>
          </p:cNvSpPr>
          <p:nvPr>
            <p:ph idx="1"/>
          </p:nvPr>
        </p:nvSpPr>
        <p:spPr/>
        <p:txBody>
          <a:bodyPr>
            <a:normAutofit/>
          </a:bodyPr>
          <a:lstStyle/>
          <a:p>
            <a:pPr algn="ctr"/>
            <a:endParaRPr lang="en-US" sz="7200" dirty="0"/>
          </a:p>
          <a:p>
            <a:pPr algn="ctr"/>
            <a:r>
              <a:rPr lang="en-US" sz="7200" dirty="0"/>
              <a:t>Availability</a:t>
            </a:r>
          </a:p>
        </p:txBody>
      </p:sp>
      <p:sp>
        <p:nvSpPr>
          <p:cNvPr id="3" name="Title 2">
            <a:extLst>
              <a:ext uri="{FF2B5EF4-FFF2-40B4-BE49-F238E27FC236}">
                <a16:creationId xmlns:a16="http://schemas.microsoft.com/office/drawing/2014/main" id="{F5C883AB-7D3B-E443-A64B-755F9F832C86}"/>
              </a:ext>
            </a:extLst>
          </p:cNvPr>
          <p:cNvSpPr>
            <a:spLocks noGrp="1"/>
          </p:cNvSpPr>
          <p:nvPr>
            <p:ph type="title"/>
          </p:nvPr>
        </p:nvSpPr>
        <p:spPr/>
        <p:txBody>
          <a:bodyPr/>
          <a:lstStyle/>
          <a:p>
            <a:r>
              <a:rPr lang="en-US" dirty="0"/>
              <a:t>What’s the ”A” in the CIA triad?</a:t>
            </a:r>
          </a:p>
        </p:txBody>
      </p:sp>
    </p:spTree>
    <p:extLst>
      <p:ext uri="{BB962C8B-B14F-4D97-AF65-F5344CB8AC3E}">
        <p14:creationId xmlns:p14="http://schemas.microsoft.com/office/powerpoint/2010/main" val="2133205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C45AE3-0524-600F-0467-3E12CA051BE7}"/>
              </a:ext>
            </a:extLst>
          </p:cNvPr>
          <p:cNvSpPr>
            <a:spLocks noGrp="1"/>
          </p:cNvSpPr>
          <p:nvPr>
            <p:ph idx="1"/>
          </p:nvPr>
        </p:nvSpPr>
        <p:spPr/>
        <p:txBody>
          <a:bodyPr/>
          <a:lstStyle/>
          <a:p>
            <a:r>
              <a:rPr lang="en-US" dirty="0"/>
              <a:t>CIOs despise being dependent on specific technologies and eye large licensing expenditures for reductions.</a:t>
            </a:r>
          </a:p>
          <a:p>
            <a:endParaRPr lang="en-US" dirty="0"/>
          </a:p>
          <a:p>
            <a:r>
              <a:rPr lang="en-US" dirty="0"/>
              <a:t>Will this break some organizations from their </a:t>
            </a:r>
            <a:r>
              <a:rPr lang="en-US" dirty="0" err="1"/>
              <a:t>VWware</a:t>
            </a:r>
            <a:r>
              <a:rPr lang="en-US" dirty="0"/>
              <a:t> dependance and move to IaaS and/</a:t>
            </a:r>
            <a:r>
              <a:rPr lang="en-US"/>
              <a:t>or containers?</a:t>
            </a:r>
            <a:endParaRPr lang="en-US" dirty="0"/>
          </a:p>
        </p:txBody>
      </p:sp>
      <p:sp>
        <p:nvSpPr>
          <p:cNvPr id="3" name="Title 2">
            <a:extLst>
              <a:ext uri="{FF2B5EF4-FFF2-40B4-BE49-F238E27FC236}">
                <a16:creationId xmlns:a16="http://schemas.microsoft.com/office/drawing/2014/main" id="{18F6D2D5-2674-254B-564B-FCCA98A8C5FF}"/>
              </a:ext>
            </a:extLst>
          </p:cNvPr>
          <p:cNvSpPr>
            <a:spLocks noGrp="1"/>
          </p:cNvSpPr>
          <p:nvPr>
            <p:ph type="title"/>
          </p:nvPr>
        </p:nvSpPr>
        <p:spPr/>
        <p:txBody>
          <a:bodyPr>
            <a:normAutofit fontScale="90000"/>
          </a:bodyPr>
          <a:lstStyle/>
          <a:p>
            <a:r>
              <a:rPr lang="en-US" dirty="0"/>
              <a:t>Future Cloud Migrations Incoming?</a:t>
            </a:r>
          </a:p>
        </p:txBody>
      </p:sp>
    </p:spTree>
    <p:extLst>
      <p:ext uri="{BB962C8B-B14F-4D97-AF65-F5344CB8AC3E}">
        <p14:creationId xmlns:p14="http://schemas.microsoft.com/office/powerpoint/2010/main" val="364265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2B28EA-B4D7-A04B-87B6-447A9FDECEF4}"/>
              </a:ext>
            </a:extLst>
          </p:cNvPr>
          <p:cNvSpPr>
            <a:spLocks noGrp="1"/>
          </p:cNvSpPr>
          <p:nvPr>
            <p:ph idx="1"/>
          </p:nvPr>
        </p:nvSpPr>
        <p:spPr/>
        <p:txBody>
          <a:bodyPr>
            <a:normAutofit fontScale="92500" lnSpcReduction="20000"/>
          </a:bodyPr>
          <a:lstStyle/>
          <a:p>
            <a:r>
              <a:rPr lang="en-US" dirty="0"/>
              <a:t>AWS Best Practices: </a:t>
            </a:r>
            <a:r>
              <a:rPr lang="en-US" dirty="0">
                <a:hlinkClick r:id="rId2"/>
              </a:rPr>
              <a:t>https://d1.awsstatic.com/whitepapers/Security/DDoS_White_Paper.pdf</a:t>
            </a:r>
            <a:endParaRPr lang="en-US" dirty="0"/>
          </a:p>
          <a:p>
            <a:endParaRPr lang="en-US" dirty="0"/>
          </a:p>
          <a:p>
            <a:r>
              <a:rPr lang="en-US" dirty="0"/>
              <a:t>Azure Best Practices: </a:t>
            </a:r>
            <a:r>
              <a:rPr lang="en-US" dirty="0">
                <a:hlinkClick r:id="rId3"/>
              </a:rPr>
              <a:t>https://docs.microsoft.com/en-us/azure/security/azure-ddos-best-practices</a:t>
            </a:r>
            <a:endParaRPr lang="en-US" dirty="0"/>
          </a:p>
          <a:p>
            <a:endParaRPr lang="en-US" dirty="0"/>
          </a:p>
          <a:p>
            <a:r>
              <a:rPr lang="en-US" dirty="0"/>
              <a:t>Google Cloud Best Practices: </a:t>
            </a:r>
            <a:r>
              <a:rPr lang="en-US" dirty="0">
                <a:hlinkClick r:id="rId4"/>
              </a:rPr>
              <a:t>https://cloud.google.com/files/GCPDDoSprotection-04122016.pdf</a:t>
            </a:r>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7F984AD0-C27F-2345-84F3-D5B02822D604}"/>
              </a:ext>
            </a:extLst>
          </p:cNvPr>
          <p:cNvSpPr>
            <a:spLocks noGrp="1"/>
          </p:cNvSpPr>
          <p:nvPr>
            <p:ph type="title"/>
          </p:nvPr>
        </p:nvSpPr>
        <p:spPr/>
        <p:txBody>
          <a:bodyPr>
            <a:normAutofit fontScale="90000"/>
          </a:bodyPr>
          <a:lstStyle/>
          <a:p>
            <a:r>
              <a:rPr lang="en-US" dirty="0"/>
              <a:t>Can your app scale to survive a DDoS?</a:t>
            </a:r>
          </a:p>
        </p:txBody>
      </p:sp>
    </p:spTree>
    <p:extLst>
      <p:ext uri="{BB962C8B-B14F-4D97-AF65-F5344CB8AC3E}">
        <p14:creationId xmlns:p14="http://schemas.microsoft.com/office/powerpoint/2010/main" val="2942241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178EA4-B83D-4A48-A25C-54DF3CBFC6F4}"/>
              </a:ext>
            </a:extLst>
          </p:cNvPr>
          <p:cNvSpPr>
            <a:spLocks noGrp="1"/>
          </p:cNvSpPr>
          <p:nvPr>
            <p:ph type="title"/>
          </p:nvPr>
        </p:nvSpPr>
        <p:spPr/>
        <p:txBody>
          <a:bodyPr/>
          <a:lstStyle/>
          <a:p>
            <a:r>
              <a:rPr lang="en-US" dirty="0"/>
              <a:t> </a:t>
            </a:r>
          </a:p>
        </p:txBody>
      </p:sp>
      <p:pic>
        <p:nvPicPr>
          <p:cNvPr id="7" name="Picture 6">
            <a:extLst>
              <a:ext uri="{FF2B5EF4-FFF2-40B4-BE49-F238E27FC236}">
                <a16:creationId xmlns:a16="http://schemas.microsoft.com/office/drawing/2014/main" id="{36CEBCC7-7B72-8C4F-AE41-24E8A4F2B185}"/>
              </a:ext>
            </a:extLst>
          </p:cNvPr>
          <p:cNvPicPr>
            <a:picLocks noChangeAspect="1"/>
          </p:cNvPicPr>
          <p:nvPr/>
        </p:nvPicPr>
        <p:blipFill>
          <a:blip r:embed="rId2"/>
          <a:stretch>
            <a:fillRect/>
          </a:stretch>
        </p:blipFill>
        <p:spPr>
          <a:xfrm>
            <a:off x="4717029" y="0"/>
            <a:ext cx="3855697" cy="6858000"/>
          </a:xfrm>
          <a:prstGeom prst="rect">
            <a:avLst/>
          </a:prstGeom>
        </p:spPr>
      </p:pic>
      <p:pic>
        <p:nvPicPr>
          <p:cNvPr id="9" name="Picture 8">
            <a:extLst>
              <a:ext uri="{FF2B5EF4-FFF2-40B4-BE49-F238E27FC236}">
                <a16:creationId xmlns:a16="http://schemas.microsoft.com/office/drawing/2014/main" id="{8A2A9C7D-1F45-EF47-BEC7-3DC6B258735D}"/>
              </a:ext>
            </a:extLst>
          </p:cNvPr>
          <p:cNvPicPr>
            <a:picLocks noChangeAspect="1"/>
          </p:cNvPicPr>
          <p:nvPr/>
        </p:nvPicPr>
        <p:blipFill>
          <a:blip r:embed="rId3"/>
          <a:stretch>
            <a:fillRect/>
          </a:stretch>
        </p:blipFill>
        <p:spPr>
          <a:xfrm>
            <a:off x="259442" y="0"/>
            <a:ext cx="3855697" cy="6858000"/>
          </a:xfrm>
          <a:prstGeom prst="rect">
            <a:avLst/>
          </a:prstGeom>
        </p:spPr>
      </p:pic>
      <p:sp>
        <p:nvSpPr>
          <p:cNvPr id="11" name="Content Placeholder 10">
            <a:extLst>
              <a:ext uri="{FF2B5EF4-FFF2-40B4-BE49-F238E27FC236}">
                <a16:creationId xmlns:a16="http://schemas.microsoft.com/office/drawing/2014/main" id="{ECAE6F9B-D157-1A47-B99C-8BC899B3CFB6}"/>
              </a:ext>
            </a:extLst>
          </p:cNvPr>
          <p:cNvSpPr>
            <a:spLocks noGrp="1"/>
          </p:cNvSpPr>
          <p:nvPr>
            <p:ph idx="1"/>
          </p:nvPr>
        </p:nvSpPr>
        <p:spPr/>
        <p:txBody>
          <a:bodyPr/>
          <a:lstStyle/>
          <a:p>
            <a:r>
              <a:rPr lang="en-US" dirty="0"/>
              <a:t> </a:t>
            </a:r>
          </a:p>
        </p:txBody>
      </p:sp>
    </p:spTree>
    <p:extLst>
      <p:ext uri="{BB962C8B-B14F-4D97-AF65-F5344CB8AC3E}">
        <p14:creationId xmlns:p14="http://schemas.microsoft.com/office/powerpoint/2010/main" val="3002967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2729F7-CDDC-3844-898C-68B180A47B54}"/>
              </a:ext>
            </a:extLst>
          </p:cNvPr>
          <p:cNvPicPr>
            <a:picLocks noGrp="1" noChangeAspect="1"/>
          </p:cNvPicPr>
          <p:nvPr>
            <p:ph idx="1"/>
          </p:nvPr>
        </p:nvPicPr>
        <p:blipFill>
          <a:blip r:embed="rId2"/>
          <a:stretch>
            <a:fillRect/>
          </a:stretch>
        </p:blipFill>
        <p:spPr>
          <a:xfrm>
            <a:off x="584959" y="1193925"/>
            <a:ext cx="3944179" cy="5570876"/>
          </a:xfrm>
        </p:spPr>
      </p:pic>
      <p:sp>
        <p:nvSpPr>
          <p:cNvPr id="3" name="Title 2">
            <a:extLst>
              <a:ext uri="{FF2B5EF4-FFF2-40B4-BE49-F238E27FC236}">
                <a16:creationId xmlns:a16="http://schemas.microsoft.com/office/drawing/2014/main" id="{7CCDBB53-00F2-1543-A286-4E62E4453DB1}"/>
              </a:ext>
            </a:extLst>
          </p:cNvPr>
          <p:cNvSpPr>
            <a:spLocks noGrp="1"/>
          </p:cNvSpPr>
          <p:nvPr>
            <p:ph type="title"/>
          </p:nvPr>
        </p:nvSpPr>
        <p:spPr/>
        <p:txBody>
          <a:bodyPr/>
          <a:lstStyle/>
          <a:p>
            <a:r>
              <a:rPr lang="en-US" dirty="0"/>
              <a:t>Standard 3 Tier</a:t>
            </a:r>
          </a:p>
        </p:txBody>
      </p:sp>
    </p:spTree>
    <p:extLst>
      <p:ext uri="{BB962C8B-B14F-4D97-AF65-F5344CB8AC3E}">
        <p14:creationId xmlns:p14="http://schemas.microsoft.com/office/powerpoint/2010/main" val="3859743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485CE6-7006-DC48-A11D-D689A56F9A20}"/>
              </a:ext>
            </a:extLst>
          </p:cNvPr>
          <p:cNvPicPr>
            <a:picLocks noGrp="1" noChangeAspect="1"/>
          </p:cNvPicPr>
          <p:nvPr>
            <p:ph idx="1"/>
          </p:nvPr>
        </p:nvPicPr>
        <p:blipFill>
          <a:blip r:embed="rId2"/>
          <a:stretch>
            <a:fillRect/>
          </a:stretch>
        </p:blipFill>
        <p:spPr>
          <a:xfrm>
            <a:off x="73038" y="1522538"/>
            <a:ext cx="8883851" cy="5102884"/>
          </a:xfrm>
        </p:spPr>
      </p:pic>
      <p:sp>
        <p:nvSpPr>
          <p:cNvPr id="3" name="Title 2">
            <a:extLst>
              <a:ext uri="{FF2B5EF4-FFF2-40B4-BE49-F238E27FC236}">
                <a16:creationId xmlns:a16="http://schemas.microsoft.com/office/drawing/2014/main" id="{60929AC1-D8E2-654A-8BC7-3185A55C4947}"/>
              </a:ext>
            </a:extLst>
          </p:cNvPr>
          <p:cNvSpPr>
            <a:spLocks noGrp="1"/>
          </p:cNvSpPr>
          <p:nvPr>
            <p:ph type="title"/>
          </p:nvPr>
        </p:nvSpPr>
        <p:spPr/>
        <p:txBody>
          <a:bodyPr/>
          <a:lstStyle/>
          <a:p>
            <a:r>
              <a:rPr lang="en-US" dirty="0"/>
              <a:t>Sample Rearchitected 3 Tier</a:t>
            </a:r>
          </a:p>
        </p:txBody>
      </p:sp>
    </p:spTree>
    <p:extLst>
      <p:ext uri="{BB962C8B-B14F-4D97-AF65-F5344CB8AC3E}">
        <p14:creationId xmlns:p14="http://schemas.microsoft.com/office/powerpoint/2010/main" val="9747067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897646-BD8F-0144-9D62-E91C5DBEF632}"/>
              </a:ext>
            </a:extLst>
          </p:cNvPr>
          <p:cNvPicPr>
            <a:picLocks noGrp="1" noChangeAspect="1"/>
          </p:cNvPicPr>
          <p:nvPr>
            <p:ph idx="1"/>
          </p:nvPr>
        </p:nvPicPr>
        <p:blipFill>
          <a:blip r:embed="rId2"/>
          <a:stretch>
            <a:fillRect/>
          </a:stretch>
        </p:blipFill>
        <p:spPr>
          <a:xfrm>
            <a:off x="299960" y="1514475"/>
            <a:ext cx="8430008" cy="4601174"/>
          </a:xfrm>
        </p:spPr>
      </p:pic>
      <p:sp>
        <p:nvSpPr>
          <p:cNvPr id="3" name="Title 2">
            <a:extLst>
              <a:ext uri="{FF2B5EF4-FFF2-40B4-BE49-F238E27FC236}">
                <a16:creationId xmlns:a16="http://schemas.microsoft.com/office/drawing/2014/main" id="{F73D3591-D033-1B4E-A0EB-C61DDFD03A55}"/>
              </a:ext>
            </a:extLst>
          </p:cNvPr>
          <p:cNvSpPr>
            <a:spLocks noGrp="1"/>
          </p:cNvSpPr>
          <p:nvPr>
            <p:ph type="title"/>
          </p:nvPr>
        </p:nvSpPr>
        <p:spPr/>
        <p:txBody>
          <a:bodyPr>
            <a:normAutofit/>
          </a:bodyPr>
          <a:lstStyle/>
          <a:p>
            <a:pPr algn="l"/>
            <a:r>
              <a:rPr lang="en-US" sz="2000" dirty="0"/>
              <a:t>https://</a:t>
            </a:r>
            <a:r>
              <a:rPr lang="en-US" sz="2000" dirty="0" err="1"/>
              <a:t>privatedock.wordpress.com</a:t>
            </a:r>
            <a:r>
              <a:rPr lang="en-US" sz="2000" dirty="0"/>
              <a:t>/2013/12/28/</a:t>
            </a:r>
            <a:r>
              <a:rPr lang="en-US" sz="2000" dirty="0" err="1"/>
              <a:t>ddos</a:t>
            </a:r>
            <a:r>
              <a:rPr lang="en-US" sz="2000" dirty="0"/>
              <a:t>-resiliency-with-</a:t>
            </a:r>
            <a:r>
              <a:rPr lang="en-US" sz="2000" dirty="0" err="1"/>
              <a:t>aws</a:t>
            </a:r>
            <a:r>
              <a:rPr lang="en-US" sz="2000" dirty="0"/>
              <a:t>/</a:t>
            </a:r>
          </a:p>
        </p:txBody>
      </p:sp>
    </p:spTree>
    <p:extLst>
      <p:ext uri="{BB962C8B-B14F-4D97-AF65-F5344CB8AC3E}">
        <p14:creationId xmlns:p14="http://schemas.microsoft.com/office/powerpoint/2010/main" val="1914132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6C0719-AC34-A44D-96E6-5C80F5859BAC}"/>
              </a:ext>
            </a:extLst>
          </p:cNvPr>
          <p:cNvSpPr>
            <a:spLocks noGrp="1"/>
          </p:cNvSpPr>
          <p:nvPr>
            <p:ph idx="1"/>
          </p:nvPr>
        </p:nvSpPr>
        <p:spPr/>
        <p:txBody>
          <a:bodyPr/>
          <a:lstStyle/>
          <a:p>
            <a:r>
              <a:rPr lang="en-US" dirty="0"/>
              <a:t>Other secure app design principles as something moves to the cloud</a:t>
            </a:r>
          </a:p>
        </p:txBody>
      </p:sp>
      <p:sp>
        <p:nvSpPr>
          <p:cNvPr id="3" name="Title 2">
            <a:extLst>
              <a:ext uri="{FF2B5EF4-FFF2-40B4-BE49-F238E27FC236}">
                <a16:creationId xmlns:a16="http://schemas.microsoft.com/office/drawing/2014/main" id="{220949ED-F8B7-5146-B32E-91880D4372F1}"/>
              </a:ext>
            </a:extLst>
          </p:cNvPr>
          <p:cNvSpPr>
            <a:spLocks noGrp="1"/>
          </p:cNvSpPr>
          <p:nvPr>
            <p:ph type="title"/>
          </p:nvPr>
        </p:nvSpPr>
        <p:spPr/>
        <p:txBody>
          <a:bodyPr/>
          <a:lstStyle/>
          <a:p>
            <a:r>
              <a:rPr lang="en-US" dirty="0"/>
              <a:t>Back to basics</a:t>
            </a:r>
          </a:p>
        </p:txBody>
      </p:sp>
    </p:spTree>
    <p:extLst>
      <p:ext uri="{BB962C8B-B14F-4D97-AF65-F5344CB8AC3E}">
        <p14:creationId xmlns:p14="http://schemas.microsoft.com/office/powerpoint/2010/main" val="279621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067BEA-02CE-B142-8F20-CC908927968D}"/>
              </a:ext>
            </a:extLst>
          </p:cNvPr>
          <p:cNvSpPr>
            <a:spLocks noGrp="1"/>
          </p:cNvSpPr>
          <p:nvPr>
            <p:ph idx="1"/>
          </p:nvPr>
        </p:nvSpPr>
        <p:spPr/>
        <p:txBody>
          <a:bodyPr/>
          <a:lstStyle/>
          <a:p>
            <a:pPr marL="457200" indent="-457200">
              <a:buFont typeface="Arial" panose="020B0604020202020204" pitchFamily="34" charset="0"/>
              <a:buChar char="•"/>
            </a:pPr>
            <a:r>
              <a:rPr lang="en-US" dirty="0"/>
              <a:t>Use both automated tools and manual review</a:t>
            </a:r>
          </a:p>
          <a:p>
            <a:pPr marL="457200" indent="-457200">
              <a:buFont typeface="Arial" panose="020B0604020202020204" pitchFamily="34" charset="0"/>
              <a:buChar char="•"/>
            </a:pPr>
            <a:r>
              <a:rPr lang="en-US" dirty="0"/>
              <a:t>Review code every time there is a meaningful change</a:t>
            </a:r>
          </a:p>
          <a:p>
            <a:pPr marL="457200" indent="-457200">
              <a:buFont typeface="Arial" panose="020B0604020202020204" pitchFamily="34" charset="0"/>
              <a:buChar char="•"/>
            </a:pPr>
            <a:r>
              <a:rPr lang="en-US" dirty="0"/>
              <a:t>Checklists are your friend</a:t>
            </a:r>
          </a:p>
          <a:p>
            <a:pPr marL="457200" indent="-457200">
              <a:buFont typeface="Arial" panose="020B0604020202020204" pitchFamily="34" charset="0"/>
              <a:buChar char="•"/>
            </a:pPr>
            <a:r>
              <a:rPr lang="en-US" dirty="0"/>
              <a:t>Don’t play the blame game</a:t>
            </a:r>
          </a:p>
          <a:p>
            <a:pPr marL="1600200" lvl="2" indent="-457200">
              <a:buFont typeface="Arial" panose="020B0604020202020204" pitchFamily="34" charset="0"/>
              <a:buChar char="•"/>
            </a:pPr>
            <a:r>
              <a:rPr lang="en-US" dirty="0"/>
              <a:t>Possible teaching moment</a:t>
            </a:r>
          </a:p>
        </p:txBody>
      </p:sp>
      <p:sp>
        <p:nvSpPr>
          <p:cNvPr id="3" name="Title 2">
            <a:extLst>
              <a:ext uri="{FF2B5EF4-FFF2-40B4-BE49-F238E27FC236}">
                <a16:creationId xmlns:a16="http://schemas.microsoft.com/office/drawing/2014/main" id="{99E2C287-0390-FC42-8527-BE7DA1BEE369}"/>
              </a:ext>
            </a:extLst>
          </p:cNvPr>
          <p:cNvSpPr>
            <a:spLocks noGrp="1"/>
          </p:cNvSpPr>
          <p:nvPr>
            <p:ph type="title"/>
          </p:nvPr>
        </p:nvSpPr>
        <p:spPr/>
        <p:txBody>
          <a:bodyPr/>
          <a:lstStyle/>
          <a:p>
            <a:r>
              <a:rPr lang="en-US" dirty="0"/>
              <a:t>Secure Code Reviews</a:t>
            </a:r>
          </a:p>
        </p:txBody>
      </p:sp>
    </p:spTree>
    <p:extLst>
      <p:ext uri="{BB962C8B-B14F-4D97-AF65-F5344CB8AC3E}">
        <p14:creationId xmlns:p14="http://schemas.microsoft.com/office/powerpoint/2010/main" val="29888051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786096-09A6-4E40-BBB9-9CEE2134FD2A}"/>
              </a:ext>
            </a:extLst>
          </p:cNvPr>
          <p:cNvSpPr>
            <a:spLocks noGrp="1"/>
          </p:cNvSpPr>
          <p:nvPr>
            <p:ph idx="1"/>
          </p:nvPr>
        </p:nvSpPr>
        <p:spPr/>
        <p:txBody>
          <a:bodyPr/>
          <a:lstStyle/>
          <a:p>
            <a:pPr marL="457200" indent="-457200">
              <a:buFont typeface="Arial" panose="020B0604020202020204" pitchFamily="34" charset="0"/>
              <a:buChar char="•"/>
            </a:pPr>
            <a:r>
              <a:rPr lang="en-US" b="1" dirty="0"/>
              <a:t>S</a:t>
            </a:r>
            <a:r>
              <a:rPr lang="en-US" dirty="0"/>
              <a:t>poofing of user identity</a:t>
            </a:r>
          </a:p>
          <a:p>
            <a:pPr marL="457200" indent="-457200">
              <a:buFont typeface="Arial" panose="020B0604020202020204" pitchFamily="34" charset="0"/>
              <a:buChar char="•"/>
            </a:pPr>
            <a:r>
              <a:rPr lang="en-US" b="1" dirty="0"/>
              <a:t>T</a:t>
            </a:r>
            <a:r>
              <a:rPr lang="en-US" dirty="0"/>
              <a:t>ampering</a:t>
            </a:r>
          </a:p>
          <a:p>
            <a:pPr marL="457200" indent="-457200">
              <a:buFont typeface="Arial" panose="020B0604020202020204" pitchFamily="34" charset="0"/>
              <a:buChar char="•"/>
            </a:pPr>
            <a:r>
              <a:rPr lang="en-US" b="1" dirty="0"/>
              <a:t>R</a:t>
            </a:r>
            <a:r>
              <a:rPr lang="en-US" dirty="0"/>
              <a:t>epudiation</a:t>
            </a:r>
          </a:p>
          <a:p>
            <a:pPr marL="457200" indent="-457200">
              <a:buFont typeface="Arial" panose="020B0604020202020204" pitchFamily="34" charset="0"/>
              <a:buChar char="•"/>
            </a:pPr>
            <a:r>
              <a:rPr lang="en-US" b="1" dirty="0"/>
              <a:t>I</a:t>
            </a:r>
            <a:r>
              <a:rPr lang="en-US" dirty="0"/>
              <a:t>nformation disclosure</a:t>
            </a:r>
          </a:p>
          <a:p>
            <a:pPr marL="457200" indent="-457200">
              <a:buFont typeface="Arial" panose="020B0604020202020204" pitchFamily="34" charset="0"/>
              <a:buChar char="•"/>
            </a:pPr>
            <a:r>
              <a:rPr lang="en-US" b="1" dirty="0"/>
              <a:t>D</a:t>
            </a:r>
            <a:r>
              <a:rPr lang="en-US" dirty="0"/>
              <a:t>enial of service</a:t>
            </a:r>
          </a:p>
          <a:p>
            <a:pPr marL="457200" indent="-457200">
              <a:buFont typeface="Arial" panose="020B0604020202020204" pitchFamily="34" charset="0"/>
              <a:buChar char="•"/>
            </a:pPr>
            <a:r>
              <a:rPr lang="en-US" b="1" dirty="0"/>
              <a:t>E</a:t>
            </a:r>
            <a:r>
              <a:rPr lang="en-US" dirty="0"/>
              <a:t>levation of privilege</a:t>
            </a:r>
          </a:p>
        </p:txBody>
      </p:sp>
      <p:sp>
        <p:nvSpPr>
          <p:cNvPr id="3" name="Title 2">
            <a:extLst>
              <a:ext uri="{FF2B5EF4-FFF2-40B4-BE49-F238E27FC236}">
                <a16:creationId xmlns:a16="http://schemas.microsoft.com/office/drawing/2014/main" id="{D957396A-7FEE-FC4D-A3E7-9DC0C1663E98}"/>
              </a:ext>
            </a:extLst>
          </p:cNvPr>
          <p:cNvSpPr>
            <a:spLocks noGrp="1"/>
          </p:cNvSpPr>
          <p:nvPr>
            <p:ph type="title"/>
          </p:nvPr>
        </p:nvSpPr>
        <p:spPr/>
        <p:txBody>
          <a:bodyPr/>
          <a:lstStyle/>
          <a:p>
            <a:r>
              <a:rPr lang="en-US" dirty="0"/>
              <a:t> Threat modeling - STRIDE</a:t>
            </a:r>
          </a:p>
        </p:txBody>
      </p:sp>
    </p:spTree>
    <p:extLst>
      <p:ext uri="{BB962C8B-B14F-4D97-AF65-F5344CB8AC3E}">
        <p14:creationId xmlns:p14="http://schemas.microsoft.com/office/powerpoint/2010/main" val="95908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3B998E-5EA1-D449-A402-59E0FF5199A0}"/>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Injection (SQL, command, LDAP)</a:t>
            </a:r>
          </a:p>
          <a:p>
            <a:pPr marL="457200" indent="-457200">
              <a:buFont typeface="Arial" panose="020B0604020202020204" pitchFamily="34" charset="0"/>
              <a:buChar char="•"/>
            </a:pPr>
            <a:r>
              <a:rPr lang="en-US" dirty="0"/>
              <a:t>Broken Authentication</a:t>
            </a:r>
          </a:p>
          <a:p>
            <a:pPr marL="457200" indent="-457200">
              <a:buFont typeface="Arial" panose="020B0604020202020204" pitchFamily="34" charset="0"/>
              <a:buChar char="•"/>
            </a:pPr>
            <a:r>
              <a:rPr lang="en-US" dirty="0"/>
              <a:t>Cross Site Scripting (XSS)</a:t>
            </a:r>
          </a:p>
          <a:p>
            <a:pPr marL="457200" indent="-457200">
              <a:buFont typeface="Arial" panose="020B0604020202020204" pitchFamily="34" charset="0"/>
              <a:buChar char="•"/>
            </a:pPr>
            <a:r>
              <a:rPr lang="en-US" dirty="0"/>
              <a:t>Cross Site Request Forgery (CSRF)</a:t>
            </a:r>
          </a:p>
          <a:p>
            <a:pPr marL="457200" indent="-457200">
              <a:buFont typeface="Arial" panose="020B0604020202020204" pitchFamily="34" charset="0"/>
              <a:buChar char="•"/>
            </a:pPr>
            <a:r>
              <a:rPr lang="en-US" dirty="0"/>
              <a:t>Insure Direct Object Access</a:t>
            </a:r>
          </a:p>
        </p:txBody>
      </p:sp>
      <p:sp>
        <p:nvSpPr>
          <p:cNvPr id="3" name="Title 2">
            <a:extLst>
              <a:ext uri="{FF2B5EF4-FFF2-40B4-BE49-F238E27FC236}">
                <a16:creationId xmlns:a16="http://schemas.microsoft.com/office/drawing/2014/main" id="{06608E3E-321B-C24E-A3D3-871442843570}"/>
              </a:ext>
            </a:extLst>
          </p:cNvPr>
          <p:cNvSpPr>
            <a:spLocks noGrp="1"/>
          </p:cNvSpPr>
          <p:nvPr>
            <p:ph type="title"/>
          </p:nvPr>
        </p:nvSpPr>
        <p:spPr/>
        <p:txBody>
          <a:bodyPr/>
          <a:lstStyle/>
          <a:p>
            <a:r>
              <a:rPr lang="en-US" dirty="0"/>
              <a:t>Common Vulnerabilities</a:t>
            </a:r>
          </a:p>
        </p:txBody>
      </p:sp>
    </p:spTree>
    <p:extLst>
      <p:ext uri="{BB962C8B-B14F-4D97-AF65-F5344CB8AC3E}">
        <p14:creationId xmlns:p14="http://schemas.microsoft.com/office/powerpoint/2010/main" val="1811304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713CA3-48EF-9041-A637-F49AAF15C14C}"/>
              </a:ext>
            </a:extLst>
          </p:cNvPr>
          <p:cNvSpPr>
            <a:spLocks noGrp="1"/>
          </p:cNvSpPr>
          <p:nvPr>
            <p:ph idx="1"/>
          </p:nvPr>
        </p:nvSpPr>
        <p:spPr/>
        <p:txBody>
          <a:bodyPr/>
          <a:lstStyle/>
          <a:p>
            <a:pPr marL="457200" indent="-457200">
              <a:buFont typeface="Arial" panose="020B0604020202020204" pitchFamily="34" charset="0"/>
              <a:buChar char="•"/>
            </a:pPr>
            <a:r>
              <a:rPr lang="en-US" dirty="0"/>
              <a:t>Misconfigurations</a:t>
            </a:r>
          </a:p>
          <a:p>
            <a:pPr marL="457200" indent="-457200">
              <a:buFont typeface="Arial" panose="020B0604020202020204" pitchFamily="34" charset="0"/>
              <a:buChar char="•"/>
            </a:pPr>
            <a:r>
              <a:rPr lang="en-US" dirty="0"/>
              <a:t>Sensitive Data Exposure</a:t>
            </a:r>
          </a:p>
          <a:p>
            <a:pPr marL="457200" indent="-457200">
              <a:buFont typeface="Arial" panose="020B0604020202020204" pitchFamily="34" charset="0"/>
              <a:buChar char="•"/>
            </a:pPr>
            <a:r>
              <a:rPr lang="en-US" dirty="0"/>
              <a:t>Missing Function-level Access Control</a:t>
            </a:r>
          </a:p>
          <a:p>
            <a:pPr marL="457200" indent="-457200">
              <a:buFont typeface="Arial" panose="020B0604020202020204" pitchFamily="34" charset="0"/>
              <a:buChar char="•"/>
            </a:pPr>
            <a:r>
              <a:rPr lang="en-US" dirty="0"/>
              <a:t>Invalidated Redirects and Forwards</a:t>
            </a:r>
          </a:p>
          <a:p>
            <a:pPr marL="457200" indent="-457200">
              <a:buFont typeface="Arial" panose="020B0604020202020204" pitchFamily="34" charset="0"/>
              <a:buChar char="•"/>
            </a:pPr>
            <a:r>
              <a:rPr lang="en-US" dirty="0"/>
              <a:t>Using Components with Known Vulnerabilities</a:t>
            </a:r>
          </a:p>
          <a:p>
            <a:pPr marL="457200"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0EB797A5-BD25-EF47-9B34-040D6A22CCC1}"/>
              </a:ext>
            </a:extLst>
          </p:cNvPr>
          <p:cNvSpPr>
            <a:spLocks noGrp="1"/>
          </p:cNvSpPr>
          <p:nvPr>
            <p:ph type="title"/>
          </p:nvPr>
        </p:nvSpPr>
        <p:spPr/>
        <p:txBody>
          <a:bodyPr/>
          <a:lstStyle/>
          <a:p>
            <a:r>
              <a:rPr lang="en-US" dirty="0"/>
              <a:t>Common Vulnerabilities</a:t>
            </a:r>
          </a:p>
        </p:txBody>
      </p:sp>
    </p:spTree>
    <p:extLst>
      <p:ext uri="{BB962C8B-B14F-4D97-AF65-F5344CB8AC3E}">
        <p14:creationId xmlns:p14="http://schemas.microsoft.com/office/powerpoint/2010/main" val="1907511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E97B66-E527-7E4A-A435-482E4E8C1C3A}"/>
              </a:ext>
            </a:extLst>
          </p:cNvPr>
          <p:cNvSpPr>
            <a:spLocks noGrp="1"/>
          </p:cNvSpPr>
          <p:nvPr>
            <p:ph idx="1"/>
          </p:nvPr>
        </p:nvSpPr>
        <p:spPr/>
        <p:txBody>
          <a:bodyPr/>
          <a:lstStyle/>
          <a:p>
            <a:r>
              <a:rPr lang="en-US" dirty="0"/>
              <a:t>Most of what we’ll talk about today is not limited to cloud security, most are best practices (that often aren’t followed) so since people are moving to the cloud and updating their processes it’s a great time to get security shoved in there.</a:t>
            </a:r>
          </a:p>
          <a:p>
            <a:endParaRPr lang="en-US" dirty="0"/>
          </a:p>
          <a:p>
            <a:r>
              <a:rPr lang="en-US" dirty="0"/>
              <a:t>Also note: I am not a developer.  </a:t>
            </a:r>
          </a:p>
          <a:p>
            <a:endParaRPr lang="en-US" dirty="0"/>
          </a:p>
        </p:txBody>
      </p:sp>
      <p:sp>
        <p:nvSpPr>
          <p:cNvPr id="3" name="Title 2">
            <a:extLst>
              <a:ext uri="{FF2B5EF4-FFF2-40B4-BE49-F238E27FC236}">
                <a16:creationId xmlns:a16="http://schemas.microsoft.com/office/drawing/2014/main" id="{748514BA-40FB-334E-A1C2-9E6BEB9610B3}"/>
              </a:ext>
            </a:extLst>
          </p:cNvPr>
          <p:cNvSpPr>
            <a:spLocks noGrp="1"/>
          </p:cNvSpPr>
          <p:nvPr>
            <p:ph type="title"/>
          </p:nvPr>
        </p:nvSpPr>
        <p:spPr/>
        <p:txBody>
          <a:bodyPr/>
          <a:lstStyle/>
          <a:p>
            <a:r>
              <a:rPr lang="en-US" dirty="0"/>
              <a:t>Note</a:t>
            </a:r>
          </a:p>
        </p:txBody>
      </p:sp>
    </p:spTree>
    <p:extLst>
      <p:ext uri="{BB962C8B-B14F-4D97-AF65-F5344CB8AC3E}">
        <p14:creationId xmlns:p14="http://schemas.microsoft.com/office/powerpoint/2010/main" val="2298682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D9754D-AE97-6145-810C-98CEE061032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27323138-CA94-6D4B-8896-89C726CB557B}"/>
              </a:ext>
            </a:extLst>
          </p:cNvPr>
          <p:cNvSpPr>
            <a:spLocks noGrp="1"/>
          </p:cNvSpPr>
          <p:nvPr>
            <p:ph type="title"/>
          </p:nvPr>
        </p:nvSpPr>
        <p:spPr/>
        <p:txBody>
          <a:bodyPr>
            <a:normAutofit/>
          </a:bodyPr>
          <a:lstStyle/>
          <a:p>
            <a:r>
              <a:rPr lang="en-US" sz="3200" dirty="0"/>
              <a:t>Using Components with Known Vulnerabilities</a:t>
            </a:r>
          </a:p>
        </p:txBody>
      </p:sp>
      <p:pic>
        <p:nvPicPr>
          <p:cNvPr id="4" name="Content Placeholder 4">
            <a:extLst>
              <a:ext uri="{FF2B5EF4-FFF2-40B4-BE49-F238E27FC236}">
                <a16:creationId xmlns:a16="http://schemas.microsoft.com/office/drawing/2014/main" id="{465D5483-6446-B443-A91C-CCD59258F113}"/>
              </a:ext>
            </a:extLst>
          </p:cNvPr>
          <p:cNvPicPr>
            <a:picLocks noChangeAspect="1"/>
          </p:cNvPicPr>
          <p:nvPr/>
        </p:nvPicPr>
        <p:blipFill>
          <a:blip r:embed="rId2"/>
          <a:stretch>
            <a:fillRect/>
          </a:stretch>
        </p:blipFill>
        <p:spPr>
          <a:xfrm>
            <a:off x="457426" y="1631950"/>
            <a:ext cx="8115300" cy="2902780"/>
          </a:xfrm>
          <a:prstGeom prst="rect">
            <a:avLst/>
          </a:prstGeom>
        </p:spPr>
      </p:pic>
      <p:sp>
        <p:nvSpPr>
          <p:cNvPr id="5" name="TextBox 4">
            <a:extLst>
              <a:ext uri="{FF2B5EF4-FFF2-40B4-BE49-F238E27FC236}">
                <a16:creationId xmlns:a16="http://schemas.microsoft.com/office/drawing/2014/main" id="{5BF1F7AC-662B-AC40-8FE2-4680AD3D410B}"/>
              </a:ext>
            </a:extLst>
          </p:cNvPr>
          <p:cNvSpPr txBox="1"/>
          <p:nvPr/>
        </p:nvSpPr>
        <p:spPr>
          <a:xfrm>
            <a:off x="457200" y="4814057"/>
            <a:ext cx="8115526" cy="923330"/>
          </a:xfrm>
          <a:prstGeom prst="rect">
            <a:avLst/>
          </a:prstGeom>
          <a:noFill/>
        </p:spPr>
        <p:txBody>
          <a:bodyPr wrap="square" rtlCol="0">
            <a:spAutoFit/>
          </a:bodyPr>
          <a:lstStyle/>
          <a:p>
            <a:r>
              <a:rPr lang="en-US" dirty="0">
                <a:hlinkClick r:id="rId3"/>
              </a:rPr>
              <a:t>https://arstechnica.com/information-technology/2017/09/massive-equifax-breach-caused-by-failure-to-patch-two-month-old-bug/</a:t>
            </a:r>
            <a:endParaRPr lang="en-US" dirty="0"/>
          </a:p>
          <a:p>
            <a:endParaRPr lang="en-US" dirty="0"/>
          </a:p>
        </p:txBody>
      </p:sp>
    </p:spTree>
    <p:extLst>
      <p:ext uri="{BB962C8B-B14F-4D97-AF65-F5344CB8AC3E}">
        <p14:creationId xmlns:p14="http://schemas.microsoft.com/office/powerpoint/2010/main" val="963304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D4DBEE-0FC9-6845-90BA-2E5AF32D0473}"/>
              </a:ext>
            </a:extLst>
          </p:cNvPr>
          <p:cNvSpPr>
            <a:spLocks noGrp="1"/>
          </p:cNvSpPr>
          <p:nvPr>
            <p:ph idx="1"/>
          </p:nvPr>
        </p:nvSpPr>
        <p:spPr/>
        <p:txBody>
          <a:bodyPr>
            <a:normAutofit lnSpcReduction="10000"/>
          </a:bodyPr>
          <a:lstStyle/>
          <a:p>
            <a:r>
              <a:rPr lang="en-US" dirty="0">
                <a:hlinkClick r:id="rId2"/>
              </a:rPr>
              <a:t>https://www.owasp.org/index.php/The_Owasp_Code_Review_Top_9</a:t>
            </a:r>
            <a:endParaRPr lang="en-US" dirty="0"/>
          </a:p>
          <a:p>
            <a:endParaRPr lang="en-US" dirty="0"/>
          </a:p>
          <a:p>
            <a:pPr marL="457200" indent="-457200">
              <a:buFont typeface="Arial" panose="020B0604020202020204" pitchFamily="34" charset="0"/>
              <a:buChar char="•"/>
            </a:pPr>
            <a:r>
              <a:rPr lang="en-US" dirty="0"/>
              <a:t>Input validation</a:t>
            </a:r>
          </a:p>
          <a:p>
            <a:pPr marL="457200" indent="-457200">
              <a:buFont typeface="Arial" panose="020B0604020202020204" pitchFamily="34" charset="0"/>
              <a:buChar char="•"/>
            </a:pPr>
            <a:r>
              <a:rPr lang="en-US" dirty="0"/>
              <a:t>Source code design</a:t>
            </a:r>
          </a:p>
          <a:p>
            <a:pPr marL="457200" indent="-457200">
              <a:buFont typeface="Arial" panose="020B0604020202020204" pitchFamily="34" charset="0"/>
              <a:buChar char="•"/>
            </a:pPr>
            <a:r>
              <a:rPr lang="en-US" dirty="0"/>
              <a:t>Information leakage and improper error handling</a:t>
            </a:r>
          </a:p>
          <a:p>
            <a:pPr marL="457200" indent="-457200">
              <a:buFont typeface="Arial" panose="020B0604020202020204" pitchFamily="34" charset="0"/>
              <a:buChar char="•"/>
            </a:pPr>
            <a:r>
              <a:rPr lang="en-US" dirty="0"/>
              <a:t>Direct object reference</a:t>
            </a:r>
          </a:p>
        </p:txBody>
      </p:sp>
      <p:sp>
        <p:nvSpPr>
          <p:cNvPr id="3" name="Title 2">
            <a:extLst>
              <a:ext uri="{FF2B5EF4-FFF2-40B4-BE49-F238E27FC236}">
                <a16:creationId xmlns:a16="http://schemas.microsoft.com/office/drawing/2014/main" id="{EA29709D-56F8-D047-98DA-591EEE6DD9E2}"/>
              </a:ext>
            </a:extLst>
          </p:cNvPr>
          <p:cNvSpPr>
            <a:spLocks noGrp="1"/>
          </p:cNvSpPr>
          <p:nvPr>
            <p:ph type="title"/>
          </p:nvPr>
        </p:nvSpPr>
        <p:spPr/>
        <p:txBody>
          <a:bodyPr/>
          <a:lstStyle/>
          <a:p>
            <a:r>
              <a:rPr lang="en-US" dirty="0"/>
              <a:t>OWASP Top 9 Coding Flaws</a:t>
            </a:r>
          </a:p>
        </p:txBody>
      </p:sp>
    </p:spTree>
    <p:extLst>
      <p:ext uri="{BB962C8B-B14F-4D97-AF65-F5344CB8AC3E}">
        <p14:creationId xmlns:p14="http://schemas.microsoft.com/office/powerpoint/2010/main" val="6744186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E8D02B-78C8-244A-9870-A93F5CF4B745}"/>
              </a:ext>
            </a:extLst>
          </p:cNvPr>
          <p:cNvSpPr>
            <a:spLocks noGrp="1"/>
          </p:cNvSpPr>
          <p:nvPr>
            <p:ph idx="1"/>
          </p:nvPr>
        </p:nvSpPr>
        <p:spPr/>
        <p:txBody>
          <a:bodyPr/>
          <a:lstStyle/>
          <a:p>
            <a:pPr marL="457200" indent="-457200">
              <a:buFont typeface="Arial" panose="020B0604020202020204" pitchFamily="34" charset="0"/>
              <a:buChar char="•"/>
            </a:pPr>
            <a:r>
              <a:rPr lang="en-US" dirty="0"/>
              <a:t>Resource usage</a:t>
            </a:r>
          </a:p>
          <a:p>
            <a:pPr marL="457200" indent="-457200">
              <a:buFont typeface="Arial" panose="020B0604020202020204" pitchFamily="34" charset="0"/>
              <a:buChar char="•"/>
            </a:pPr>
            <a:r>
              <a:rPr lang="en-US" dirty="0"/>
              <a:t>API usage</a:t>
            </a:r>
          </a:p>
          <a:p>
            <a:pPr marL="457200" indent="-457200">
              <a:buFont typeface="Arial" panose="020B0604020202020204" pitchFamily="34" charset="0"/>
              <a:buChar char="•"/>
            </a:pPr>
            <a:r>
              <a:rPr lang="en-US" dirty="0"/>
              <a:t>Best practices violation</a:t>
            </a:r>
          </a:p>
          <a:p>
            <a:pPr marL="457200" indent="-457200">
              <a:buFont typeface="Arial" panose="020B0604020202020204" pitchFamily="34" charset="0"/>
              <a:buChar char="•"/>
            </a:pPr>
            <a:r>
              <a:rPr lang="en-US" dirty="0"/>
              <a:t>Weak Session Management</a:t>
            </a:r>
          </a:p>
          <a:p>
            <a:pPr marL="457200" indent="-457200">
              <a:buFont typeface="Arial" panose="020B0604020202020204" pitchFamily="34" charset="0"/>
              <a:buChar char="•"/>
            </a:pPr>
            <a:r>
              <a:rPr lang="en-US" dirty="0"/>
              <a:t>Using HTTP GET query strings</a:t>
            </a:r>
          </a:p>
          <a:p>
            <a:endParaRPr lang="en-US" dirty="0"/>
          </a:p>
        </p:txBody>
      </p:sp>
      <p:sp>
        <p:nvSpPr>
          <p:cNvPr id="3" name="Title 2">
            <a:extLst>
              <a:ext uri="{FF2B5EF4-FFF2-40B4-BE49-F238E27FC236}">
                <a16:creationId xmlns:a16="http://schemas.microsoft.com/office/drawing/2014/main" id="{0DD7743E-7E53-EE46-BDAB-B3E26873A7E2}"/>
              </a:ext>
            </a:extLst>
          </p:cNvPr>
          <p:cNvSpPr>
            <a:spLocks noGrp="1"/>
          </p:cNvSpPr>
          <p:nvPr>
            <p:ph type="title"/>
          </p:nvPr>
        </p:nvSpPr>
        <p:spPr/>
        <p:txBody>
          <a:bodyPr/>
          <a:lstStyle/>
          <a:p>
            <a:r>
              <a:rPr lang="en-US" dirty="0"/>
              <a:t>OWASP Top 9 Coding Flaws</a:t>
            </a:r>
          </a:p>
        </p:txBody>
      </p:sp>
    </p:spTree>
    <p:extLst>
      <p:ext uri="{BB962C8B-B14F-4D97-AF65-F5344CB8AC3E}">
        <p14:creationId xmlns:p14="http://schemas.microsoft.com/office/powerpoint/2010/main" val="10273910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559667-4572-BD4B-A5DA-8BC55E127B2A}"/>
              </a:ext>
            </a:extLst>
          </p:cNvPr>
          <p:cNvSpPr>
            <a:spLocks noGrp="1"/>
          </p:cNvSpPr>
          <p:nvPr>
            <p:ph idx="1"/>
          </p:nvPr>
        </p:nvSpPr>
        <p:spPr/>
        <p:txBody>
          <a:bodyPr/>
          <a:lstStyle/>
          <a:p>
            <a:r>
              <a:rPr lang="en-US" dirty="0">
                <a:hlinkClick r:id="rId2"/>
              </a:rPr>
              <a:t>https://downloads.cloudsecurityalliance.org/assets/research/top-threats/Treacherous-12_Cloud-Computing_Top-Threats.pdf</a:t>
            </a:r>
            <a:endParaRPr lang="en-US" dirty="0"/>
          </a:p>
          <a:p>
            <a:endParaRPr lang="en-US" dirty="0"/>
          </a:p>
          <a:p>
            <a:endParaRPr lang="en-US" dirty="0"/>
          </a:p>
        </p:txBody>
      </p:sp>
      <p:sp>
        <p:nvSpPr>
          <p:cNvPr id="3" name="Title 2">
            <a:extLst>
              <a:ext uri="{FF2B5EF4-FFF2-40B4-BE49-F238E27FC236}">
                <a16:creationId xmlns:a16="http://schemas.microsoft.com/office/drawing/2014/main" id="{6F09DD5A-420B-2B48-ADF9-D43D3E6EEE01}"/>
              </a:ext>
            </a:extLst>
          </p:cNvPr>
          <p:cNvSpPr>
            <a:spLocks noGrp="1"/>
          </p:cNvSpPr>
          <p:nvPr>
            <p:ph type="title"/>
          </p:nvPr>
        </p:nvSpPr>
        <p:spPr/>
        <p:txBody>
          <a:bodyPr/>
          <a:lstStyle/>
          <a:p>
            <a:r>
              <a:rPr lang="en-US" dirty="0"/>
              <a:t>CSA Treacherous 12</a:t>
            </a:r>
          </a:p>
        </p:txBody>
      </p:sp>
    </p:spTree>
    <p:extLst>
      <p:ext uri="{BB962C8B-B14F-4D97-AF65-F5344CB8AC3E}">
        <p14:creationId xmlns:p14="http://schemas.microsoft.com/office/powerpoint/2010/main" val="3613255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4D1E49-785B-5F4F-955D-047B3AC41239}"/>
              </a:ext>
            </a:extLst>
          </p:cNvPr>
          <p:cNvSpPr>
            <a:spLocks noGrp="1"/>
          </p:cNvSpPr>
          <p:nvPr>
            <p:ph idx="1"/>
          </p:nvPr>
        </p:nvSpPr>
        <p:spPr/>
        <p:txBody>
          <a:bodyPr>
            <a:normAutofit/>
          </a:bodyPr>
          <a:lstStyle/>
          <a:p>
            <a:pPr marL="514350" indent="-514350">
              <a:buFont typeface="+mj-lt"/>
              <a:buAutoNum type="arabicPeriod"/>
            </a:pPr>
            <a:r>
              <a:rPr lang="en-US" dirty="0"/>
              <a:t>Data Breaches – Breach of cloud data</a:t>
            </a:r>
          </a:p>
          <a:p>
            <a:pPr marL="514350" indent="-514350">
              <a:buFont typeface="+mj-lt"/>
              <a:buAutoNum type="arabicPeriod"/>
            </a:pPr>
            <a:r>
              <a:rPr lang="en-US" dirty="0"/>
              <a:t>Insufficient Identity, Credential and Access Management </a:t>
            </a:r>
          </a:p>
          <a:p>
            <a:pPr marL="514350" indent="-514350">
              <a:buFont typeface="+mj-lt"/>
              <a:buAutoNum type="arabicPeriod"/>
            </a:pPr>
            <a:r>
              <a:rPr lang="en-US" dirty="0"/>
              <a:t>Insecure Interfaces and APIs</a:t>
            </a:r>
          </a:p>
          <a:p>
            <a:pPr marL="514350" indent="-514350">
              <a:buFont typeface="+mj-lt"/>
              <a:buAutoNum type="arabicPeriod"/>
            </a:pPr>
            <a:r>
              <a:rPr lang="en-US" dirty="0"/>
              <a:t>System Vulnerabilities</a:t>
            </a:r>
          </a:p>
          <a:p>
            <a:pPr marL="514350" indent="-514350">
              <a:buFont typeface="+mj-lt"/>
              <a:buAutoNum type="arabicPeriod"/>
            </a:pPr>
            <a:r>
              <a:rPr lang="en-US" dirty="0"/>
              <a:t>Account Hijacking</a:t>
            </a:r>
          </a:p>
          <a:p>
            <a:pPr marL="514350" indent="-514350">
              <a:buFont typeface="+mj-lt"/>
              <a:buAutoNum type="arabicPeriod"/>
            </a:pPr>
            <a:r>
              <a:rPr lang="en-US" dirty="0"/>
              <a:t>Malicious Insiders</a:t>
            </a:r>
          </a:p>
        </p:txBody>
      </p:sp>
      <p:sp>
        <p:nvSpPr>
          <p:cNvPr id="3" name="Title 2">
            <a:extLst>
              <a:ext uri="{FF2B5EF4-FFF2-40B4-BE49-F238E27FC236}">
                <a16:creationId xmlns:a16="http://schemas.microsoft.com/office/drawing/2014/main" id="{B26726D6-684E-0046-847F-749143E5C2A1}"/>
              </a:ext>
            </a:extLst>
          </p:cNvPr>
          <p:cNvSpPr>
            <a:spLocks noGrp="1"/>
          </p:cNvSpPr>
          <p:nvPr>
            <p:ph type="title"/>
          </p:nvPr>
        </p:nvSpPr>
        <p:spPr/>
        <p:txBody>
          <a:bodyPr/>
          <a:lstStyle/>
          <a:p>
            <a:r>
              <a:rPr lang="en-US" dirty="0"/>
              <a:t>CSA Treacherous 12</a:t>
            </a:r>
          </a:p>
        </p:txBody>
      </p:sp>
    </p:spTree>
    <p:extLst>
      <p:ext uri="{BB962C8B-B14F-4D97-AF65-F5344CB8AC3E}">
        <p14:creationId xmlns:p14="http://schemas.microsoft.com/office/powerpoint/2010/main" val="3160362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A0AFE7-4FBE-FC42-AF84-0EBCE0204544}"/>
              </a:ext>
            </a:extLst>
          </p:cNvPr>
          <p:cNvSpPr>
            <a:spLocks noGrp="1"/>
          </p:cNvSpPr>
          <p:nvPr>
            <p:ph idx="1"/>
          </p:nvPr>
        </p:nvSpPr>
        <p:spPr/>
        <p:txBody>
          <a:bodyPr/>
          <a:lstStyle/>
          <a:p>
            <a:pPr marL="514350" indent="-514350">
              <a:buFont typeface="+mj-lt"/>
              <a:buAutoNum type="arabicPeriod" startAt="7"/>
            </a:pPr>
            <a:r>
              <a:rPr lang="en-US" dirty="0"/>
              <a:t>Advanced Persistent Threats</a:t>
            </a:r>
          </a:p>
          <a:p>
            <a:pPr marL="514350" indent="-514350">
              <a:buFont typeface="+mj-lt"/>
              <a:buAutoNum type="arabicPeriod" startAt="7"/>
            </a:pPr>
            <a:r>
              <a:rPr lang="en-US" dirty="0"/>
              <a:t>Data Loss</a:t>
            </a:r>
          </a:p>
          <a:p>
            <a:pPr marL="514350" indent="-514350">
              <a:buFont typeface="+mj-lt"/>
              <a:buAutoNum type="arabicPeriod" startAt="7"/>
            </a:pPr>
            <a:r>
              <a:rPr lang="en-US" dirty="0"/>
              <a:t>Insufficient Due Diligence</a:t>
            </a:r>
          </a:p>
          <a:p>
            <a:pPr marL="514350" indent="-514350">
              <a:buFont typeface="+mj-lt"/>
              <a:buAutoNum type="arabicPeriod" startAt="7"/>
            </a:pPr>
            <a:r>
              <a:rPr lang="en-US" dirty="0"/>
              <a:t>Abuse and Nefarious Use of Cloud Services</a:t>
            </a:r>
          </a:p>
          <a:p>
            <a:pPr marL="514350" indent="-514350">
              <a:buFont typeface="+mj-lt"/>
              <a:buAutoNum type="arabicPeriod" startAt="7"/>
            </a:pPr>
            <a:r>
              <a:rPr lang="en-US" dirty="0"/>
              <a:t>Denial of Service</a:t>
            </a:r>
          </a:p>
          <a:p>
            <a:pPr marL="514350" indent="-514350">
              <a:buFont typeface="+mj-lt"/>
              <a:buAutoNum type="arabicPeriod" startAt="7"/>
            </a:pPr>
            <a:r>
              <a:rPr lang="en-US" dirty="0"/>
              <a:t>Shared Technology Vulnerabilities</a:t>
            </a:r>
          </a:p>
          <a:p>
            <a:pPr marL="514350" indent="-514350">
              <a:buFont typeface="+mj-lt"/>
              <a:buAutoNum type="arabicPeriod" startAt="7"/>
            </a:pPr>
            <a:endParaRPr lang="en-US" dirty="0"/>
          </a:p>
        </p:txBody>
      </p:sp>
      <p:sp>
        <p:nvSpPr>
          <p:cNvPr id="3" name="Title 2">
            <a:extLst>
              <a:ext uri="{FF2B5EF4-FFF2-40B4-BE49-F238E27FC236}">
                <a16:creationId xmlns:a16="http://schemas.microsoft.com/office/drawing/2014/main" id="{483EFD42-7DCE-3C47-BF1B-49C230711A97}"/>
              </a:ext>
            </a:extLst>
          </p:cNvPr>
          <p:cNvSpPr>
            <a:spLocks noGrp="1"/>
          </p:cNvSpPr>
          <p:nvPr>
            <p:ph type="title"/>
          </p:nvPr>
        </p:nvSpPr>
        <p:spPr/>
        <p:txBody>
          <a:bodyPr/>
          <a:lstStyle/>
          <a:p>
            <a:r>
              <a:rPr lang="en-US" dirty="0"/>
              <a:t>CSA Treacherous 12</a:t>
            </a:r>
          </a:p>
        </p:txBody>
      </p:sp>
    </p:spTree>
    <p:extLst>
      <p:ext uri="{BB962C8B-B14F-4D97-AF65-F5344CB8AC3E}">
        <p14:creationId xmlns:p14="http://schemas.microsoft.com/office/powerpoint/2010/main" val="1931983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62B343-C277-D14D-AD50-C61E12589E4A}"/>
              </a:ext>
            </a:extLst>
          </p:cNvPr>
          <p:cNvSpPr>
            <a:spLocks noGrp="1"/>
          </p:cNvSpPr>
          <p:nvPr>
            <p:ph idx="1"/>
          </p:nvPr>
        </p:nvSpPr>
        <p:spPr/>
        <p:txBody>
          <a:bodyPr/>
          <a:lstStyle/>
          <a:p>
            <a:r>
              <a:rPr lang="en-US" dirty="0"/>
              <a:t>“In mid-2015, </a:t>
            </a:r>
            <a:r>
              <a:rPr lang="en-US" dirty="0" err="1"/>
              <a:t>BitDefender</a:t>
            </a:r>
            <a:r>
              <a:rPr lang="en-US" dirty="0"/>
              <a:t>, an antivirus firm, had an undisclosed number of customer usernames and passwords stolen due to a security vulnerability in its public cloud application hosted on AWS. The hacker responsible demanded a ransom of $15,000.”</a:t>
            </a:r>
          </a:p>
        </p:txBody>
      </p:sp>
      <p:sp>
        <p:nvSpPr>
          <p:cNvPr id="3" name="Title 2">
            <a:extLst>
              <a:ext uri="{FF2B5EF4-FFF2-40B4-BE49-F238E27FC236}">
                <a16:creationId xmlns:a16="http://schemas.microsoft.com/office/drawing/2014/main" id="{0C127352-3F3E-7B4A-991C-235B8889AA65}"/>
              </a:ext>
            </a:extLst>
          </p:cNvPr>
          <p:cNvSpPr>
            <a:spLocks noGrp="1"/>
          </p:cNvSpPr>
          <p:nvPr>
            <p:ph type="title"/>
          </p:nvPr>
        </p:nvSpPr>
        <p:spPr/>
        <p:txBody>
          <a:bodyPr/>
          <a:lstStyle/>
          <a:p>
            <a:r>
              <a:rPr lang="en-US" dirty="0"/>
              <a:t>1. Data Breaches</a:t>
            </a:r>
          </a:p>
        </p:txBody>
      </p:sp>
    </p:spTree>
    <p:extLst>
      <p:ext uri="{BB962C8B-B14F-4D97-AF65-F5344CB8AC3E}">
        <p14:creationId xmlns:p14="http://schemas.microsoft.com/office/powerpoint/2010/main" val="9047023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1C89A7-361A-334C-9B56-B2DE36A1D9A7}"/>
              </a:ext>
            </a:extLst>
          </p:cNvPr>
          <p:cNvSpPr>
            <a:spLocks noGrp="1"/>
          </p:cNvSpPr>
          <p:nvPr>
            <p:ph idx="1"/>
          </p:nvPr>
        </p:nvSpPr>
        <p:spPr/>
        <p:txBody>
          <a:bodyPr/>
          <a:lstStyle/>
          <a:p>
            <a:r>
              <a:rPr lang="en-US" dirty="0"/>
              <a:t>Leaked API keys = </a:t>
            </a:r>
            <a:r>
              <a:rPr lang="en-US" dirty="0" err="1"/>
              <a:t>cryptomining</a:t>
            </a:r>
            <a:endParaRPr lang="en-US" dirty="0"/>
          </a:p>
          <a:p>
            <a:endParaRPr lang="en-US" dirty="0"/>
          </a:p>
          <a:p>
            <a:r>
              <a:rPr lang="en-US" dirty="0"/>
              <a:t>Attackers Scrape GitHub for Cloud Service Credentials, Hijack Account to Mine Virtual Currency – “Cloud service provider credentials included in a GitHub project were discovered and misused within 36 hours of the project going live.”</a:t>
            </a:r>
          </a:p>
        </p:txBody>
      </p:sp>
      <p:sp>
        <p:nvSpPr>
          <p:cNvPr id="3" name="Title 2">
            <a:extLst>
              <a:ext uri="{FF2B5EF4-FFF2-40B4-BE49-F238E27FC236}">
                <a16:creationId xmlns:a16="http://schemas.microsoft.com/office/drawing/2014/main" id="{1175BAE2-5CB7-784E-9BF3-21CFC4B996A5}"/>
              </a:ext>
            </a:extLst>
          </p:cNvPr>
          <p:cNvSpPr>
            <a:spLocks noGrp="1"/>
          </p:cNvSpPr>
          <p:nvPr>
            <p:ph type="title"/>
          </p:nvPr>
        </p:nvSpPr>
        <p:spPr/>
        <p:txBody>
          <a:bodyPr>
            <a:normAutofit fontScale="90000"/>
          </a:bodyPr>
          <a:lstStyle/>
          <a:p>
            <a:r>
              <a:rPr lang="en-US" dirty="0"/>
              <a:t>2. Insufficient Identity, Credential and Access Management</a:t>
            </a:r>
          </a:p>
        </p:txBody>
      </p:sp>
    </p:spTree>
    <p:extLst>
      <p:ext uri="{BB962C8B-B14F-4D97-AF65-F5344CB8AC3E}">
        <p14:creationId xmlns:p14="http://schemas.microsoft.com/office/powerpoint/2010/main" val="41745677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A0EAF4-CCCC-0944-922F-ACDC6B382E29}"/>
              </a:ext>
            </a:extLst>
          </p:cNvPr>
          <p:cNvSpPr>
            <a:spLocks noGrp="1"/>
          </p:cNvSpPr>
          <p:nvPr>
            <p:ph idx="1"/>
          </p:nvPr>
        </p:nvSpPr>
        <p:spPr/>
        <p:txBody>
          <a:bodyPr/>
          <a:lstStyle/>
          <a:p>
            <a:r>
              <a:rPr lang="en-US" dirty="0"/>
              <a:t>“In mid-2015, the US Internal Revenue Service (IRS) exposed over 300,000 records via a vulnerable API (Get Transcript)”</a:t>
            </a:r>
          </a:p>
          <a:p>
            <a:endParaRPr lang="en-US" dirty="0"/>
          </a:p>
          <a:p>
            <a:endParaRPr lang="en-US" dirty="0"/>
          </a:p>
        </p:txBody>
      </p:sp>
      <p:sp>
        <p:nvSpPr>
          <p:cNvPr id="3" name="Title 2">
            <a:extLst>
              <a:ext uri="{FF2B5EF4-FFF2-40B4-BE49-F238E27FC236}">
                <a16:creationId xmlns:a16="http://schemas.microsoft.com/office/drawing/2014/main" id="{8E5A5878-1831-644F-A8A5-E4246C7C4629}"/>
              </a:ext>
            </a:extLst>
          </p:cNvPr>
          <p:cNvSpPr>
            <a:spLocks noGrp="1"/>
          </p:cNvSpPr>
          <p:nvPr>
            <p:ph type="title"/>
          </p:nvPr>
        </p:nvSpPr>
        <p:spPr/>
        <p:txBody>
          <a:bodyPr>
            <a:normAutofit/>
          </a:bodyPr>
          <a:lstStyle/>
          <a:p>
            <a:r>
              <a:rPr lang="en-US" dirty="0"/>
              <a:t>3. Insecure Interfaces and APIs</a:t>
            </a:r>
          </a:p>
        </p:txBody>
      </p:sp>
    </p:spTree>
    <p:extLst>
      <p:ext uri="{BB962C8B-B14F-4D97-AF65-F5344CB8AC3E}">
        <p14:creationId xmlns:p14="http://schemas.microsoft.com/office/powerpoint/2010/main" val="3446842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8E4F89-2D95-AF4E-9DD9-8A3A1C8CC69A}"/>
              </a:ext>
            </a:extLst>
          </p:cNvPr>
          <p:cNvSpPr>
            <a:spLocks noGrp="1"/>
          </p:cNvSpPr>
          <p:nvPr>
            <p:ph idx="1"/>
          </p:nvPr>
        </p:nvSpPr>
        <p:spPr/>
        <p:txBody>
          <a:bodyPr/>
          <a:lstStyle/>
          <a:p>
            <a:r>
              <a:rPr lang="en-US" dirty="0"/>
              <a:t>Magnified Losses, Amplified Need for Cyber-Attack Preparedness – “Heartbleed and Shellshock proved that even open source applications, which were believed more secure than their commercial counterparts ... , were vulnerable to threats. They particularly affected systems running Linux, which is concerning given that 67.7% of websites use UNIX, on which the former (Linux) is based.”</a:t>
            </a:r>
          </a:p>
        </p:txBody>
      </p:sp>
      <p:sp>
        <p:nvSpPr>
          <p:cNvPr id="3" name="Title 2">
            <a:extLst>
              <a:ext uri="{FF2B5EF4-FFF2-40B4-BE49-F238E27FC236}">
                <a16:creationId xmlns:a16="http://schemas.microsoft.com/office/drawing/2014/main" id="{9CA75782-E4DF-4A46-B9B6-CAB2876041F0}"/>
              </a:ext>
            </a:extLst>
          </p:cNvPr>
          <p:cNvSpPr>
            <a:spLocks noGrp="1"/>
          </p:cNvSpPr>
          <p:nvPr>
            <p:ph type="title"/>
          </p:nvPr>
        </p:nvSpPr>
        <p:spPr/>
        <p:txBody>
          <a:bodyPr>
            <a:normAutofit/>
          </a:bodyPr>
          <a:lstStyle/>
          <a:p>
            <a:r>
              <a:rPr lang="en-US" dirty="0"/>
              <a:t>4. System Vulnerabilities</a:t>
            </a:r>
          </a:p>
        </p:txBody>
      </p:sp>
    </p:spTree>
    <p:extLst>
      <p:ext uri="{BB962C8B-B14F-4D97-AF65-F5344CB8AC3E}">
        <p14:creationId xmlns:p14="http://schemas.microsoft.com/office/powerpoint/2010/main" val="1244657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B28281-F030-3C43-B3FD-1AF445C0B619}"/>
              </a:ext>
            </a:extLst>
          </p:cNvPr>
          <p:cNvSpPr>
            <a:spLocks noGrp="1"/>
          </p:cNvSpPr>
          <p:nvPr>
            <p:ph idx="1"/>
          </p:nvPr>
        </p:nvSpPr>
        <p:spPr/>
        <p:txBody>
          <a:bodyPr/>
          <a:lstStyle/>
          <a:p>
            <a:pPr marL="457200" indent="-457200">
              <a:buFont typeface="Arial" panose="020B0604020202020204" pitchFamily="34" charset="0"/>
              <a:buChar char="•"/>
            </a:pPr>
            <a:r>
              <a:rPr lang="en-US" dirty="0"/>
              <a:t>Handles low risk data?</a:t>
            </a:r>
          </a:p>
          <a:p>
            <a:pPr marL="457200" indent="-457200">
              <a:buFont typeface="Arial" panose="020B0604020202020204" pitchFamily="34" charset="0"/>
              <a:buChar char="•"/>
            </a:pPr>
            <a:r>
              <a:rPr lang="en-US" dirty="0"/>
              <a:t>Needs to be highly available?</a:t>
            </a:r>
          </a:p>
          <a:p>
            <a:pPr marL="457200" indent="-457200">
              <a:buFont typeface="Arial" panose="020B0604020202020204" pitchFamily="34" charset="0"/>
              <a:buChar char="•"/>
            </a:pPr>
            <a:endParaRPr lang="en-US" dirty="0"/>
          </a:p>
          <a:p>
            <a:r>
              <a:rPr lang="en-US" dirty="0"/>
              <a:t>Ex: Testudo Schedule of Classes</a:t>
            </a:r>
          </a:p>
          <a:p>
            <a:r>
              <a:rPr lang="en-US" dirty="0">
                <a:hlinkClick r:id="rId2"/>
              </a:rPr>
              <a:t>https://app.testudo.umd.edu/soc/</a:t>
            </a:r>
            <a:endParaRPr lang="en-US" dirty="0"/>
          </a:p>
          <a:p>
            <a:endParaRPr lang="en-US" dirty="0"/>
          </a:p>
        </p:txBody>
      </p:sp>
      <p:sp>
        <p:nvSpPr>
          <p:cNvPr id="3" name="Title 2">
            <a:extLst>
              <a:ext uri="{FF2B5EF4-FFF2-40B4-BE49-F238E27FC236}">
                <a16:creationId xmlns:a16="http://schemas.microsoft.com/office/drawing/2014/main" id="{525D1EAA-1A76-AC4B-8EB8-9A84C46786FD}"/>
              </a:ext>
            </a:extLst>
          </p:cNvPr>
          <p:cNvSpPr>
            <a:spLocks noGrp="1"/>
          </p:cNvSpPr>
          <p:nvPr>
            <p:ph type="title"/>
          </p:nvPr>
        </p:nvSpPr>
        <p:spPr/>
        <p:txBody>
          <a:bodyPr/>
          <a:lstStyle/>
          <a:p>
            <a:r>
              <a:rPr lang="en-US" dirty="0"/>
              <a:t>Should it go to the cloud?</a:t>
            </a:r>
          </a:p>
        </p:txBody>
      </p:sp>
      <p:pic>
        <p:nvPicPr>
          <p:cNvPr id="5" name="Picture 4">
            <a:extLst>
              <a:ext uri="{FF2B5EF4-FFF2-40B4-BE49-F238E27FC236}">
                <a16:creationId xmlns:a16="http://schemas.microsoft.com/office/drawing/2014/main" id="{4C595259-0CFE-1B40-8AD1-84D08DEDB264}"/>
              </a:ext>
            </a:extLst>
          </p:cNvPr>
          <p:cNvPicPr>
            <a:picLocks noChangeAspect="1"/>
          </p:cNvPicPr>
          <p:nvPr/>
        </p:nvPicPr>
        <p:blipFill>
          <a:blip r:embed="rId3"/>
          <a:stretch>
            <a:fillRect/>
          </a:stretch>
        </p:blipFill>
        <p:spPr>
          <a:xfrm>
            <a:off x="0" y="4997884"/>
            <a:ext cx="9144000" cy="1108741"/>
          </a:xfrm>
          <a:prstGeom prst="rect">
            <a:avLst/>
          </a:prstGeom>
        </p:spPr>
      </p:pic>
    </p:spTree>
    <p:extLst>
      <p:ext uri="{BB962C8B-B14F-4D97-AF65-F5344CB8AC3E}">
        <p14:creationId xmlns:p14="http://schemas.microsoft.com/office/powerpoint/2010/main" val="1055330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07D1B5-797A-604B-ADFA-75A79D3E1880}"/>
              </a:ext>
            </a:extLst>
          </p:cNvPr>
          <p:cNvSpPr>
            <a:spLocks noGrp="1"/>
          </p:cNvSpPr>
          <p:nvPr>
            <p:ph idx="1"/>
          </p:nvPr>
        </p:nvSpPr>
        <p:spPr/>
        <p:txBody>
          <a:bodyPr>
            <a:normAutofit fontScale="92500" lnSpcReduction="20000"/>
          </a:bodyPr>
          <a:lstStyle/>
          <a:p>
            <a:r>
              <a:rPr lang="en-US" dirty="0"/>
              <a:t>In April 2010, Amazon experienced a cross-site scripting (XSS) bug that allowed attackers to hijack credentials from the site. In 2009, numerous Amazon systems were hijacked to run Zeus botnet nodes.</a:t>
            </a:r>
          </a:p>
          <a:p>
            <a:endParaRPr lang="en-US" dirty="0"/>
          </a:p>
          <a:p>
            <a:r>
              <a:rPr lang="en-US" dirty="0"/>
              <a:t>In June 2014, Code Spaces’ Amazon AWS account was compromised when it failed to protect the administrative console with multifactor authentication. All the company’s assets were destroyed</a:t>
            </a:r>
            <a:r>
              <a:rPr lang="en-US"/>
              <a:t>, putting </a:t>
            </a:r>
            <a:r>
              <a:rPr lang="en-US" dirty="0"/>
              <a:t>it out of business.</a:t>
            </a:r>
          </a:p>
        </p:txBody>
      </p:sp>
      <p:sp>
        <p:nvSpPr>
          <p:cNvPr id="3" name="Title 2">
            <a:extLst>
              <a:ext uri="{FF2B5EF4-FFF2-40B4-BE49-F238E27FC236}">
                <a16:creationId xmlns:a16="http://schemas.microsoft.com/office/drawing/2014/main" id="{35C481AD-0ECD-1F42-BACC-5559D22AE40E}"/>
              </a:ext>
            </a:extLst>
          </p:cNvPr>
          <p:cNvSpPr>
            <a:spLocks noGrp="1"/>
          </p:cNvSpPr>
          <p:nvPr>
            <p:ph type="title"/>
          </p:nvPr>
        </p:nvSpPr>
        <p:spPr/>
        <p:txBody>
          <a:bodyPr>
            <a:normAutofit/>
          </a:bodyPr>
          <a:lstStyle/>
          <a:p>
            <a:r>
              <a:rPr lang="en-US" dirty="0"/>
              <a:t>5. Account Hijacking</a:t>
            </a:r>
          </a:p>
        </p:txBody>
      </p:sp>
    </p:spTree>
    <p:extLst>
      <p:ext uri="{BB962C8B-B14F-4D97-AF65-F5344CB8AC3E}">
        <p14:creationId xmlns:p14="http://schemas.microsoft.com/office/powerpoint/2010/main" val="1083159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ED4181-3D4A-3343-9251-EA6EE12B48CB}"/>
              </a:ext>
            </a:extLst>
          </p:cNvPr>
          <p:cNvSpPr>
            <a:spLocks noGrp="1"/>
          </p:cNvSpPr>
          <p:nvPr>
            <p:ph idx="1"/>
          </p:nvPr>
        </p:nvSpPr>
        <p:spPr/>
        <p:txBody>
          <a:bodyPr/>
          <a:lstStyle/>
          <a:p>
            <a:r>
              <a:rPr lang="en-US" dirty="0"/>
              <a:t>Insider Threats to Cloud Computing – “Overall, the ‘inside job’ is responsible for most cloud computing security woes. Enterprises have to become proactive in finding solutions to their security threats to protect their sensitive information.”</a:t>
            </a:r>
          </a:p>
        </p:txBody>
      </p:sp>
      <p:sp>
        <p:nvSpPr>
          <p:cNvPr id="3" name="Title 2">
            <a:extLst>
              <a:ext uri="{FF2B5EF4-FFF2-40B4-BE49-F238E27FC236}">
                <a16:creationId xmlns:a16="http://schemas.microsoft.com/office/drawing/2014/main" id="{1614B3F0-0C18-8A4D-9F77-755D1200DA96}"/>
              </a:ext>
            </a:extLst>
          </p:cNvPr>
          <p:cNvSpPr>
            <a:spLocks noGrp="1"/>
          </p:cNvSpPr>
          <p:nvPr>
            <p:ph type="title"/>
          </p:nvPr>
        </p:nvSpPr>
        <p:spPr/>
        <p:txBody>
          <a:bodyPr>
            <a:normAutofit/>
          </a:bodyPr>
          <a:lstStyle/>
          <a:p>
            <a:r>
              <a:rPr lang="en-US" dirty="0"/>
              <a:t>6. Malicious Insiders</a:t>
            </a:r>
          </a:p>
        </p:txBody>
      </p:sp>
    </p:spTree>
    <p:extLst>
      <p:ext uri="{BB962C8B-B14F-4D97-AF65-F5344CB8AC3E}">
        <p14:creationId xmlns:p14="http://schemas.microsoft.com/office/powerpoint/2010/main" val="33813634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C634B3-B34E-A747-B6F9-1B694F45BEC6}"/>
              </a:ext>
            </a:extLst>
          </p:cNvPr>
          <p:cNvSpPr>
            <a:spLocks noGrp="1"/>
          </p:cNvSpPr>
          <p:nvPr>
            <p:ph idx="1"/>
          </p:nvPr>
        </p:nvSpPr>
        <p:spPr/>
        <p:txBody>
          <a:bodyPr/>
          <a:lstStyle/>
          <a:p>
            <a:r>
              <a:rPr lang="en-US" dirty="0"/>
              <a:t>Current Trends in the APT World – “The alleged Chinese Cyber-Espionage with its APTs caused the theft of “ ‘hundreds of terabytes of data from at least 141 organizations across a diverse set of industries beginning as early as 2006.’ ”</a:t>
            </a:r>
          </a:p>
        </p:txBody>
      </p:sp>
      <p:sp>
        <p:nvSpPr>
          <p:cNvPr id="3" name="Title 2">
            <a:extLst>
              <a:ext uri="{FF2B5EF4-FFF2-40B4-BE49-F238E27FC236}">
                <a16:creationId xmlns:a16="http://schemas.microsoft.com/office/drawing/2014/main" id="{4DC0F26E-C92E-444A-9819-887A7769A35B}"/>
              </a:ext>
            </a:extLst>
          </p:cNvPr>
          <p:cNvSpPr>
            <a:spLocks noGrp="1"/>
          </p:cNvSpPr>
          <p:nvPr>
            <p:ph type="title"/>
          </p:nvPr>
        </p:nvSpPr>
        <p:spPr/>
        <p:txBody>
          <a:bodyPr>
            <a:normAutofit/>
          </a:bodyPr>
          <a:lstStyle/>
          <a:p>
            <a:r>
              <a:rPr lang="en-US" dirty="0"/>
              <a:t>7. Advanced Persistent Threats</a:t>
            </a:r>
          </a:p>
        </p:txBody>
      </p:sp>
    </p:spTree>
    <p:extLst>
      <p:ext uri="{BB962C8B-B14F-4D97-AF65-F5344CB8AC3E}">
        <p14:creationId xmlns:p14="http://schemas.microsoft.com/office/powerpoint/2010/main" val="14092376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D8C2EE-4F40-EA4B-85B4-1CF0AC38F3D6}"/>
              </a:ext>
            </a:extLst>
          </p:cNvPr>
          <p:cNvSpPr>
            <a:spLocks noGrp="1"/>
          </p:cNvSpPr>
          <p:nvPr>
            <p:ph idx="1"/>
          </p:nvPr>
        </p:nvSpPr>
        <p:spPr/>
        <p:txBody>
          <a:bodyPr/>
          <a:lstStyle/>
          <a:p>
            <a:r>
              <a:rPr lang="en-US" dirty="0"/>
              <a:t>In April 2011, Amazon EC2 suffered a crash that led to significant data loss for many customers.</a:t>
            </a:r>
          </a:p>
          <a:p>
            <a:endParaRPr lang="en-US" dirty="0"/>
          </a:p>
          <a:p>
            <a:r>
              <a:rPr lang="en-US" dirty="0"/>
              <a:t>See also Code Spaces example</a:t>
            </a:r>
          </a:p>
        </p:txBody>
      </p:sp>
      <p:sp>
        <p:nvSpPr>
          <p:cNvPr id="3" name="Title 2">
            <a:extLst>
              <a:ext uri="{FF2B5EF4-FFF2-40B4-BE49-F238E27FC236}">
                <a16:creationId xmlns:a16="http://schemas.microsoft.com/office/drawing/2014/main" id="{A8FF253C-3EB3-654D-A91A-DBFDF41EB93F}"/>
              </a:ext>
            </a:extLst>
          </p:cNvPr>
          <p:cNvSpPr>
            <a:spLocks noGrp="1"/>
          </p:cNvSpPr>
          <p:nvPr>
            <p:ph type="title"/>
          </p:nvPr>
        </p:nvSpPr>
        <p:spPr/>
        <p:txBody>
          <a:bodyPr/>
          <a:lstStyle/>
          <a:p>
            <a:r>
              <a:rPr lang="en-US" dirty="0"/>
              <a:t>8. Data Loss</a:t>
            </a:r>
          </a:p>
        </p:txBody>
      </p:sp>
    </p:spTree>
    <p:extLst>
      <p:ext uri="{BB962C8B-B14F-4D97-AF65-F5344CB8AC3E}">
        <p14:creationId xmlns:p14="http://schemas.microsoft.com/office/powerpoint/2010/main" val="26217475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244467-5971-024B-B037-2B97AFBC726F}"/>
              </a:ext>
            </a:extLst>
          </p:cNvPr>
          <p:cNvSpPr>
            <a:spLocks noGrp="1"/>
          </p:cNvSpPr>
          <p:nvPr>
            <p:ph idx="1"/>
          </p:nvPr>
        </p:nvSpPr>
        <p:spPr/>
        <p:txBody>
          <a:bodyPr>
            <a:normAutofit fontScale="92500" lnSpcReduction="20000"/>
          </a:bodyPr>
          <a:lstStyle/>
          <a:p>
            <a:r>
              <a:rPr lang="en-US" b="1" dirty="0"/>
              <a:t>Contract and Financial Viability </a:t>
            </a:r>
            <a:r>
              <a:rPr lang="en-US" dirty="0"/>
              <a:t>– In 2013, </a:t>
            </a:r>
            <a:r>
              <a:rPr lang="en-US" dirty="0" err="1"/>
              <a:t>Nirvanix</a:t>
            </a:r>
            <a:r>
              <a:rPr lang="en-US" dirty="0"/>
              <a:t>, a cloud storage specialist that hosted data for IBM, Dell and its own customers,  led for Chapter 11 bankruptcy and shuttered its operations. Customers were given less than two weeks to move their data to another service, which highlighted the following issues: </a:t>
            </a:r>
          </a:p>
          <a:p>
            <a:pPr marL="457200" indent="-457200">
              <a:buFont typeface="Arial" panose="020B0604020202020204" pitchFamily="34" charset="0"/>
              <a:buChar char="•"/>
            </a:pPr>
            <a:r>
              <a:rPr lang="en-US" dirty="0"/>
              <a:t>Data Loss</a:t>
            </a:r>
          </a:p>
          <a:p>
            <a:pPr marL="457200" indent="-457200">
              <a:buFont typeface="Arial" panose="020B0604020202020204" pitchFamily="34" charset="0"/>
              <a:buChar char="•"/>
            </a:pPr>
            <a:r>
              <a:rPr lang="en-US" dirty="0"/>
              <a:t>Operation disruptions</a:t>
            </a:r>
          </a:p>
          <a:p>
            <a:pPr marL="457200" indent="-457200">
              <a:buFont typeface="Arial" panose="020B0604020202020204" pitchFamily="34" charset="0"/>
              <a:buChar char="•"/>
            </a:pPr>
            <a:r>
              <a:rPr lang="en-US" dirty="0"/>
              <a:t>Security breaches</a:t>
            </a:r>
          </a:p>
          <a:p>
            <a:pPr marL="457200" indent="-457200">
              <a:buFont typeface="Arial" panose="020B0604020202020204" pitchFamily="34" charset="0"/>
              <a:buChar char="•"/>
            </a:pPr>
            <a:r>
              <a:rPr lang="en-US" dirty="0"/>
              <a:t>Non-compliance</a:t>
            </a:r>
          </a:p>
        </p:txBody>
      </p:sp>
      <p:sp>
        <p:nvSpPr>
          <p:cNvPr id="3" name="Title 2">
            <a:extLst>
              <a:ext uri="{FF2B5EF4-FFF2-40B4-BE49-F238E27FC236}">
                <a16:creationId xmlns:a16="http://schemas.microsoft.com/office/drawing/2014/main" id="{F75A3F67-D759-C943-9885-138720BCAE0E}"/>
              </a:ext>
            </a:extLst>
          </p:cNvPr>
          <p:cNvSpPr>
            <a:spLocks noGrp="1"/>
          </p:cNvSpPr>
          <p:nvPr>
            <p:ph type="title"/>
          </p:nvPr>
        </p:nvSpPr>
        <p:spPr/>
        <p:txBody>
          <a:bodyPr>
            <a:normAutofit/>
          </a:bodyPr>
          <a:lstStyle/>
          <a:p>
            <a:r>
              <a:rPr lang="en-US" dirty="0"/>
              <a:t>9. Insufficient Due Diligence </a:t>
            </a:r>
          </a:p>
        </p:txBody>
      </p:sp>
    </p:spTree>
    <p:extLst>
      <p:ext uri="{BB962C8B-B14F-4D97-AF65-F5344CB8AC3E}">
        <p14:creationId xmlns:p14="http://schemas.microsoft.com/office/powerpoint/2010/main" val="17613748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E33296-73AC-EC44-A776-DB6833A14E05}"/>
              </a:ext>
            </a:extLst>
          </p:cNvPr>
          <p:cNvSpPr>
            <a:spLocks noGrp="1"/>
          </p:cNvSpPr>
          <p:nvPr>
            <p:ph idx="1"/>
          </p:nvPr>
        </p:nvSpPr>
        <p:spPr/>
        <p:txBody>
          <a:bodyPr/>
          <a:lstStyle/>
          <a:p>
            <a:r>
              <a:rPr lang="en-US" dirty="0"/>
              <a:t>Hackers Sneak Back Into AWS for DDoS Launch Hub – “Amazon’s Elastic Cloud Computing division was suffering from a highly sophisticated attack by a group of unknown hackers, who had found a way to reverse engineer proof-of-concept code and create an easily-accessible backdoor for themselves into Amazon’s massive bank of available processing power.”</a:t>
            </a:r>
          </a:p>
          <a:p>
            <a:endParaRPr lang="en-US" dirty="0"/>
          </a:p>
        </p:txBody>
      </p:sp>
      <p:sp>
        <p:nvSpPr>
          <p:cNvPr id="3" name="Title 2">
            <a:extLst>
              <a:ext uri="{FF2B5EF4-FFF2-40B4-BE49-F238E27FC236}">
                <a16:creationId xmlns:a16="http://schemas.microsoft.com/office/drawing/2014/main" id="{05018ACA-6048-DF4B-9A7B-F38C71D07DCC}"/>
              </a:ext>
            </a:extLst>
          </p:cNvPr>
          <p:cNvSpPr>
            <a:spLocks noGrp="1"/>
          </p:cNvSpPr>
          <p:nvPr>
            <p:ph type="title"/>
          </p:nvPr>
        </p:nvSpPr>
        <p:spPr/>
        <p:txBody>
          <a:bodyPr>
            <a:noAutofit/>
          </a:bodyPr>
          <a:lstStyle/>
          <a:p>
            <a:r>
              <a:rPr lang="en-US" sz="3200" dirty="0"/>
              <a:t>10. Abuse and Nefarious Use of Cloud Services</a:t>
            </a:r>
          </a:p>
        </p:txBody>
      </p:sp>
    </p:spTree>
    <p:extLst>
      <p:ext uri="{BB962C8B-B14F-4D97-AF65-F5344CB8AC3E}">
        <p14:creationId xmlns:p14="http://schemas.microsoft.com/office/powerpoint/2010/main" val="4086983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A1C9F7-7683-9A4D-A56D-C474440CE81B}"/>
              </a:ext>
            </a:extLst>
          </p:cNvPr>
          <p:cNvSpPr>
            <a:spLocks noGrp="1"/>
          </p:cNvSpPr>
          <p:nvPr>
            <p:ph idx="1"/>
          </p:nvPr>
        </p:nvSpPr>
        <p:spPr/>
        <p:txBody>
          <a:bodyPr/>
          <a:lstStyle/>
          <a:p>
            <a:r>
              <a:rPr lang="en-US" dirty="0"/>
              <a:t>See </a:t>
            </a:r>
            <a:r>
              <a:rPr lang="en-US" dirty="0" err="1"/>
              <a:t>Mirai</a:t>
            </a:r>
            <a:r>
              <a:rPr lang="en-US" dirty="0"/>
              <a:t> botnet DDoS attack against </a:t>
            </a:r>
            <a:r>
              <a:rPr lang="en-US" dirty="0" err="1"/>
              <a:t>KrebsOnSecurity</a:t>
            </a:r>
            <a:r>
              <a:rPr lang="en-US" dirty="0"/>
              <a:t>, </a:t>
            </a:r>
            <a:r>
              <a:rPr lang="en-US" dirty="0" err="1"/>
              <a:t>Dyn</a:t>
            </a:r>
            <a:r>
              <a:rPr lang="en-US" dirty="0"/>
              <a:t>, </a:t>
            </a:r>
            <a:r>
              <a:rPr lang="en-US" dirty="0" err="1"/>
              <a:t>etc</a:t>
            </a:r>
            <a:endParaRPr lang="en-US" dirty="0"/>
          </a:p>
        </p:txBody>
      </p:sp>
      <p:sp>
        <p:nvSpPr>
          <p:cNvPr id="3" name="Title 2">
            <a:extLst>
              <a:ext uri="{FF2B5EF4-FFF2-40B4-BE49-F238E27FC236}">
                <a16:creationId xmlns:a16="http://schemas.microsoft.com/office/drawing/2014/main" id="{7DC1ABAF-065B-9C43-ABE0-97289C00AC23}"/>
              </a:ext>
            </a:extLst>
          </p:cNvPr>
          <p:cNvSpPr>
            <a:spLocks noGrp="1"/>
          </p:cNvSpPr>
          <p:nvPr>
            <p:ph type="title"/>
          </p:nvPr>
        </p:nvSpPr>
        <p:spPr/>
        <p:txBody>
          <a:bodyPr/>
          <a:lstStyle/>
          <a:p>
            <a:r>
              <a:rPr lang="en-US" dirty="0"/>
              <a:t>11. Denial of Service</a:t>
            </a:r>
          </a:p>
        </p:txBody>
      </p:sp>
    </p:spTree>
    <p:extLst>
      <p:ext uri="{BB962C8B-B14F-4D97-AF65-F5344CB8AC3E}">
        <p14:creationId xmlns:p14="http://schemas.microsoft.com/office/powerpoint/2010/main" val="2731492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6EB270-F696-E041-B4F0-6C72806D8B99}"/>
              </a:ext>
            </a:extLst>
          </p:cNvPr>
          <p:cNvSpPr>
            <a:spLocks noGrp="1"/>
          </p:cNvSpPr>
          <p:nvPr>
            <p:ph idx="1"/>
          </p:nvPr>
        </p:nvSpPr>
        <p:spPr/>
        <p:txBody>
          <a:bodyPr/>
          <a:lstStyle/>
          <a:p>
            <a:r>
              <a:rPr lang="en-US" dirty="0"/>
              <a:t>See </a:t>
            </a:r>
            <a:r>
              <a:rPr lang="en-US" dirty="0" err="1"/>
              <a:t>Spectre</a:t>
            </a:r>
            <a:r>
              <a:rPr lang="en-US" dirty="0"/>
              <a:t>, Meltdown, Venom, etc.</a:t>
            </a:r>
          </a:p>
        </p:txBody>
      </p:sp>
      <p:sp>
        <p:nvSpPr>
          <p:cNvPr id="3" name="Title 2">
            <a:extLst>
              <a:ext uri="{FF2B5EF4-FFF2-40B4-BE49-F238E27FC236}">
                <a16:creationId xmlns:a16="http://schemas.microsoft.com/office/drawing/2014/main" id="{1344ADA3-A5D2-BD48-9F8C-8C5CF84C356B}"/>
              </a:ext>
            </a:extLst>
          </p:cNvPr>
          <p:cNvSpPr>
            <a:spLocks noGrp="1"/>
          </p:cNvSpPr>
          <p:nvPr>
            <p:ph type="title"/>
          </p:nvPr>
        </p:nvSpPr>
        <p:spPr/>
        <p:txBody>
          <a:bodyPr>
            <a:normAutofit fontScale="90000"/>
          </a:bodyPr>
          <a:lstStyle/>
          <a:p>
            <a:r>
              <a:rPr lang="en-US" dirty="0"/>
              <a:t>12. Shared Technology Vulnerabilities </a:t>
            </a:r>
          </a:p>
        </p:txBody>
      </p:sp>
    </p:spTree>
    <p:extLst>
      <p:ext uri="{BB962C8B-B14F-4D97-AF65-F5344CB8AC3E}">
        <p14:creationId xmlns:p14="http://schemas.microsoft.com/office/powerpoint/2010/main" val="14848037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97584C-DD67-A94A-97E0-C7E67DADCE5E}"/>
              </a:ext>
            </a:extLst>
          </p:cNvPr>
          <p:cNvSpPr>
            <a:spLocks noGrp="1"/>
          </p:cNvSpPr>
          <p:nvPr>
            <p:ph idx="1"/>
          </p:nvPr>
        </p:nvSpPr>
        <p:spPr/>
        <p:txBody>
          <a:bodyPr/>
          <a:lstStyle/>
          <a:p>
            <a:r>
              <a:rPr lang="en-US" dirty="0"/>
              <a:t>Who’s running your DNS?</a:t>
            </a:r>
          </a:p>
          <a:p>
            <a:r>
              <a:rPr lang="en-US" dirty="0"/>
              <a:t>Who’s running your data pipes?  Who’s running your customer’s data pipes?</a:t>
            </a:r>
          </a:p>
        </p:txBody>
      </p:sp>
      <p:sp>
        <p:nvSpPr>
          <p:cNvPr id="3" name="Title 2">
            <a:extLst>
              <a:ext uri="{FF2B5EF4-FFF2-40B4-BE49-F238E27FC236}">
                <a16:creationId xmlns:a16="http://schemas.microsoft.com/office/drawing/2014/main" id="{FD5B4257-1766-2444-832B-0EA3AF4CE32A}"/>
              </a:ext>
            </a:extLst>
          </p:cNvPr>
          <p:cNvSpPr>
            <a:spLocks noGrp="1"/>
          </p:cNvSpPr>
          <p:nvPr>
            <p:ph type="title"/>
          </p:nvPr>
        </p:nvSpPr>
        <p:spPr/>
        <p:txBody>
          <a:bodyPr/>
          <a:lstStyle/>
          <a:p>
            <a:r>
              <a:rPr lang="en-US" dirty="0"/>
              <a:t>Do your core providers scale?</a:t>
            </a:r>
          </a:p>
        </p:txBody>
      </p:sp>
    </p:spTree>
    <p:extLst>
      <p:ext uri="{BB962C8B-B14F-4D97-AF65-F5344CB8AC3E}">
        <p14:creationId xmlns:p14="http://schemas.microsoft.com/office/powerpoint/2010/main" val="9756971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D806BA-A5BE-ED47-A6A7-8173A5DF3B35}"/>
              </a:ext>
            </a:extLst>
          </p:cNvPr>
          <p:cNvPicPr>
            <a:picLocks noGrp="1" noChangeAspect="1"/>
          </p:cNvPicPr>
          <p:nvPr>
            <p:ph idx="1"/>
          </p:nvPr>
        </p:nvPicPr>
        <p:blipFill>
          <a:blip r:embed="rId2"/>
          <a:stretch>
            <a:fillRect/>
          </a:stretch>
        </p:blipFill>
        <p:spPr>
          <a:xfrm>
            <a:off x="1145204" y="2149475"/>
            <a:ext cx="6739292" cy="3957638"/>
          </a:xfrm>
        </p:spPr>
      </p:pic>
      <p:sp>
        <p:nvSpPr>
          <p:cNvPr id="3" name="Title 2">
            <a:extLst>
              <a:ext uri="{FF2B5EF4-FFF2-40B4-BE49-F238E27FC236}">
                <a16:creationId xmlns:a16="http://schemas.microsoft.com/office/drawing/2014/main" id="{5BEB7B69-1D39-924E-AD99-BEBD6E7869DE}"/>
              </a:ext>
            </a:extLst>
          </p:cNvPr>
          <p:cNvSpPr>
            <a:spLocks noGrp="1"/>
          </p:cNvSpPr>
          <p:nvPr>
            <p:ph type="title"/>
          </p:nvPr>
        </p:nvSpPr>
        <p:spPr/>
        <p:txBody>
          <a:bodyPr/>
          <a:lstStyle/>
          <a:p>
            <a:r>
              <a:rPr lang="en-US" dirty="0" err="1"/>
              <a:t>Mirai</a:t>
            </a:r>
            <a:r>
              <a:rPr lang="en-US" dirty="0"/>
              <a:t> DDoS against </a:t>
            </a:r>
            <a:r>
              <a:rPr lang="en-US" dirty="0" err="1"/>
              <a:t>Dyn</a:t>
            </a:r>
            <a:endParaRPr lang="en-US" dirty="0"/>
          </a:p>
        </p:txBody>
      </p:sp>
      <p:sp>
        <p:nvSpPr>
          <p:cNvPr id="6" name="TextBox 5">
            <a:extLst>
              <a:ext uri="{FF2B5EF4-FFF2-40B4-BE49-F238E27FC236}">
                <a16:creationId xmlns:a16="http://schemas.microsoft.com/office/drawing/2014/main" id="{C1CCEA02-304E-C244-BB00-7ED21EB55455}"/>
              </a:ext>
            </a:extLst>
          </p:cNvPr>
          <p:cNvSpPr txBox="1"/>
          <p:nvPr/>
        </p:nvSpPr>
        <p:spPr>
          <a:xfrm>
            <a:off x="1500188" y="1554069"/>
            <a:ext cx="7858352" cy="646331"/>
          </a:xfrm>
          <a:prstGeom prst="rect">
            <a:avLst/>
          </a:prstGeom>
          <a:noFill/>
        </p:spPr>
        <p:txBody>
          <a:bodyPr wrap="square" rtlCol="0">
            <a:spAutoFit/>
          </a:bodyPr>
          <a:lstStyle/>
          <a:p>
            <a:r>
              <a:rPr lang="en-US" dirty="0">
                <a:hlinkClick r:id="rId3"/>
              </a:rPr>
              <a:t>https://dyn.com/blog/dyn-statement-on-10212016-ddos-attack/</a:t>
            </a:r>
            <a:endParaRPr lang="en-US" dirty="0"/>
          </a:p>
          <a:p>
            <a:endParaRPr lang="en-US" dirty="0"/>
          </a:p>
        </p:txBody>
      </p:sp>
    </p:spTree>
    <p:extLst>
      <p:ext uri="{BB962C8B-B14F-4D97-AF65-F5344CB8AC3E}">
        <p14:creationId xmlns:p14="http://schemas.microsoft.com/office/powerpoint/2010/main" val="3844567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364F81-C946-B549-9710-0D0B19B103FE}"/>
              </a:ext>
            </a:extLst>
          </p:cNvPr>
          <p:cNvSpPr>
            <a:spLocks noGrp="1"/>
          </p:cNvSpPr>
          <p:nvPr>
            <p:ph idx="1"/>
          </p:nvPr>
        </p:nvSpPr>
        <p:spPr/>
        <p:txBody>
          <a:bodyPr/>
          <a:lstStyle/>
          <a:p>
            <a:pPr marL="457200" indent="-457200">
              <a:buFont typeface="Arial" panose="020B0604020202020204" pitchFamily="34" charset="0"/>
              <a:buChar char="•"/>
            </a:pPr>
            <a:r>
              <a:rPr lang="en-US" dirty="0"/>
              <a:t>High value data?</a:t>
            </a:r>
          </a:p>
          <a:p>
            <a:pPr marL="457200" indent="-457200">
              <a:buFont typeface="Arial" panose="020B0604020202020204" pitchFamily="34" charset="0"/>
              <a:buChar char="•"/>
            </a:pPr>
            <a:r>
              <a:rPr lang="en-US" dirty="0"/>
              <a:t>Needs to access internal on-</a:t>
            </a:r>
            <a:r>
              <a:rPr lang="en-US" dirty="0" err="1"/>
              <a:t>prem</a:t>
            </a:r>
            <a:r>
              <a:rPr lang="en-US" dirty="0"/>
              <a:t> resources? (like a mainframe)</a:t>
            </a:r>
          </a:p>
          <a:p>
            <a:pPr marL="457200" indent="-457200">
              <a:buFont typeface="Arial" panose="020B0604020202020204" pitchFamily="34" charset="0"/>
              <a:buChar char="•"/>
            </a:pPr>
            <a:endParaRPr lang="en-US" dirty="0"/>
          </a:p>
          <a:p>
            <a:r>
              <a:rPr lang="en-US" dirty="0"/>
              <a:t>Probably not.</a:t>
            </a:r>
          </a:p>
          <a:p>
            <a:endParaRPr lang="en-US" dirty="0"/>
          </a:p>
          <a:p>
            <a:r>
              <a:rPr lang="en-US" dirty="0"/>
              <a:t>Ex: Add/Drop of Testudo backend (on-</a:t>
            </a:r>
            <a:r>
              <a:rPr lang="en-US" dirty="0" err="1"/>
              <a:t>prem</a:t>
            </a:r>
            <a:r>
              <a:rPr lang="en-US" dirty="0"/>
              <a:t>)</a:t>
            </a:r>
          </a:p>
        </p:txBody>
      </p:sp>
      <p:sp>
        <p:nvSpPr>
          <p:cNvPr id="3" name="Title 2">
            <a:extLst>
              <a:ext uri="{FF2B5EF4-FFF2-40B4-BE49-F238E27FC236}">
                <a16:creationId xmlns:a16="http://schemas.microsoft.com/office/drawing/2014/main" id="{60B5F8A9-CEE9-494C-9873-9960B64EB5BD}"/>
              </a:ext>
            </a:extLst>
          </p:cNvPr>
          <p:cNvSpPr>
            <a:spLocks noGrp="1"/>
          </p:cNvSpPr>
          <p:nvPr>
            <p:ph type="title"/>
          </p:nvPr>
        </p:nvSpPr>
        <p:spPr/>
        <p:txBody>
          <a:bodyPr/>
          <a:lstStyle/>
          <a:p>
            <a:r>
              <a:rPr lang="en-US" dirty="0"/>
              <a:t>Should it go to the cloud?</a:t>
            </a:r>
          </a:p>
        </p:txBody>
      </p:sp>
    </p:spTree>
    <p:extLst>
      <p:ext uri="{BB962C8B-B14F-4D97-AF65-F5344CB8AC3E}">
        <p14:creationId xmlns:p14="http://schemas.microsoft.com/office/powerpoint/2010/main" val="25083638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611FBF-7C3E-2549-B073-2398AF7556A5}"/>
              </a:ext>
            </a:extLst>
          </p:cNvPr>
          <p:cNvSpPr>
            <a:spLocks noGrp="1"/>
          </p:cNvSpPr>
          <p:nvPr>
            <p:ph idx="1"/>
          </p:nvPr>
        </p:nvSpPr>
        <p:spPr/>
        <p:txBody>
          <a:bodyPr>
            <a:normAutofit lnSpcReduction="10000"/>
          </a:bodyPr>
          <a:lstStyle/>
          <a:p>
            <a:r>
              <a:rPr lang="en-US" dirty="0"/>
              <a:t>“Comcast and Xfinity suffered the biggest service interruptions across its internet, cable, and landline products. The company, which has more than 29 million business and individual customers, said on Friday that the outages stemmed from fiber optic cables at two internet infrastructure companies that were cut or otherwise disrupted.” </a:t>
            </a:r>
          </a:p>
          <a:p>
            <a:endParaRPr lang="en-US" dirty="0"/>
          </a:p>
          <a:p>
            <a:pPr algn="r"/>
            <a:r>
              <a:rPr lang="en-US" sz="1900" dirty="0">
                <a:hlinkClick r:id="rId2"/>
              </a:rPr>
              <a:t>https://www.wired.com/story/friday-comcast-outage-cut-fiber/</a:t>
            </a:r>
            <a:endParaRPr lang="en-US" sz="1900" dirty="0"/>
          </a:p>
          <a:p>
            <a:endParaRPr lang="en-US" dirty="0"/>
          </a:p>
        </p:txBody>
      </p:sp>
      <p:sp>
        <p:nvSpPr>
          <p:cNvPr id="3" name="Title 2">
            <a:extLst>
              <a:ext uri="{FF2B5EF4-FFF2-40B4-BE49-F238E27FC236}">
                <a16:creationId xmlns:a16="http://schemas.microsoft.com/office/drawing/2014/main" id="{4BFD6DEC-229C-D145-AC6B-B6830CA9B437}"/>
              </a:ext>
            </a:extLst>
          </p:cNvPr>
          <p:cNvSpPr>
            <a:spLocks noGrp="1"/>
          </p:cNvSpPr>
          <p:nvPr>
            <p:ph type="title"/>
          </p:nvPr>
        </p:nvSpPr>
        <p:spPr/>
        <p:txBody>
          <a:bodyPr/>
          <a:lstStyle/>
          <a:p>
            <a:r>
              <a:rPr lang="en-US" dirty="0"/>
              <a:t>Comcast outage</a:t>
            </a:r>
          </a:p>
        </p:txBody>
      </p:sp>
    </p:spTree>
    <p:extLst>
      <p:ext uri="{BB962C8B-B14F-4D97-AF65-F5344CB8AC3E}">
        <p14:creationId xmlns:p14="http://schemas.microsoft.com/office/powerpoint/2010/main" val="17364145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57EAB5-0237-244C-87E7-42851714588B}"/>
              </a:ext>
            </a:extLst>
          </p:cNvPr>
          <p:cNvSpPr>
            <a:spLocks noGrp="1"/>
          </p:cNvSpPr>
          <p:nvPr>
            <p:ph idx="1"/>
          </p:nvPr>
        </p:nvSpPr>
        <p:spPr/>
        <p:txBody>
          <a:bodyPr/>
          <a:lstStyle/>
          <a:p>
            <a:r>
              <a:rPr lang="en-US" dirty="0"/>
              <a:t>Data at rest (whole disk/instance, volume)</a:t>
            </a:r>
          </a:p>
          <a:p>
            <a:r>
              <a:rPr lang="en-US" dirty="0"/>
              <a:t>Data in transit (TLS/SSL, VPNs)</a:t>
            </a:r>
          </a:p>
          <a:p>
            <a:r>
              <a:rPr lang="en-US" dirty="0"/>
              <a:t>Data while in use? (Homomorphic encryption*)</a:t>
            </a:r>
          </a:p>
          <a:p>
            <a:endParaRPr lang="en-US" dirty="0"/>
          </a:p>
          <a:p>
            <a:endParaRPr lang="en-US" dirty="0"/>
          </a:p>
          <a:p>
            <a:endParaRPr lang="en-US" dirty="0"/>
          </a:p>
          <a:p>
            <a:r>
              <a:rPr lang="en-US" sz="2400" dirty="0"/>
              <a:t>* = CCSP/CISSP buzzword!</a:t>
            </a:r>
          </a:p>
          <a:p>
            <a:endParaRPr lang="en-US" dirty="0"/>
          </a:p>
        </p:txBody>
      </p:sp>
      <p:sp>
        <p:nvSpPr>
          <p:cNvPr id="3" name="Title 2">
            <a:extLst>
              <a:ext uri="{FF2B5EF4-FFF2-40B4-BE49-F238E27FC236}">
                <a16:creationId xmlns:a16="http://schemas.microsoft.com/office/drawing/2014/main" id="{B9436655-201F-884C-BA31-455EB61459DB}"/>
              </a:ext>
            </a:extLst>
          </p:cNvPr>
          <p:cNvSpPr>
            <a:spLocks noGrp="1"/>
          </p:cNvSpPr>
          <p:nvPr>
            <p:ph type="title"/>
          </p:nvPr>
        </p:nvSpPr>
        <p:spPr/>
        <p:txBody>
          <a:bodyPr/>
          <a:lstStyle/>
          <a:p>
            <a:r>
              <a:rPr lang="en-US" dirty="0"/>
              <a:t>Encrypt all the things!</a:t>
            </a:r>
          </a:p>
        </p:txBody>
      </p:sp>
    </p:spTree>
    <p:extLst>
      <p:ext uri="{BB962C8B-B14F-4D97-AF65-F5344CB8AC3E}">
        <p14:creationId xmlns:p14="http://schemas.microsoft.com/office/powerpoint/2010/main" val="34377389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D307AF-6BDD-1B4E-B33A-593BB157D108}"/>
              </a:ext>
            </a:extLst>
          </p:cNvPr>
          <p:cNvSpPr>
            <a:spLocks noGrp="1"/>
          </p:cNvSpPr>
          <p:nvPr>
            <p:ph idx="1"/>
          </p:nvPr>
        </p:nvSpPr>
        <p:spPr/>
        <p:txBody>
          <a:bodyPr/>
          <a:lstStyle/>
          <a:p>
            <a:pPr marL="457200" indent="-457200">
              <a:buFont typeface="Arial" panose="020B0604020202020204" pitchFamily="34" charset="0"/>
              <a:buChar char="•"/>
            </a:pPr>
            <a:r>
              <a:rPr lang="en-US" dirty="0"/>
              <a:t>Splitting cloud workloads into many accounts = good</a:t>
            </a:r>
          </a:p>
          <a:p>
            <a:pPr marL="457200" indent="-457200">
              <a:buFont typeface="Arial" panose="020B0604020202020204" pitchFamily="34" charset="0"/>
              <a:buChar char="•"/>
            </a:pPr>
            <a:r>
              <a:rPr lang="en-US" dirty="0"/>
              <a:t>Limit blast radius</a:t>
            </a:r>
          </a:p>
          <a:p>
            <a:pPr marL="457200" indent="-457200">
              <a:buFont typeface="Arial" panose="020B0604020202020204" pitchFamily="34" charset="0"/>
              <a:buChar char="•"/>
            </a:pPr>
            <a:r>
              <a:rPr lang="en-US" dirty="0"/>
              <a:t>Single account should not contain 100% of a workload</a:t>
            </a:r>
          </a:p>
          <a:p>
            <a:pPr marL="457200" indent="-457200">
              <a:buFont typeface="Arial" panose="020B0604020202020204" pitchFamily="34" charset="0"/>
              <a:buChar char="•"/>
            </a:pPr>
            <a:r>
              <a:rPr lang="en-US" dirty="0"/>
              <a:t>Doable for API-based apps, really hard for “lift and shift” apps</a:t>
            </a:r>
          </a:p>
        </p:txBody>
      </p:sp>
      <p:sp>
        <p:nvSpPr>
          <p:cNvPr id="3" name="Title 2">
            <a:extLst>
              <a:ext uri="{FF2B5EF4-FFF2-40B4-BE49-F238E27FC236}">
                <a16:creationId xmlns:a16="http://schemas.microsoft.com/office/drawing/2014/main" id="{8E140E24-E4BC-5F40-8612-654F824228F6}"/>
              </a:ext>
            </a:extLst>
          </p:cNvPr>
          <p:cNvSpPr>
            <a:spLocks noGrp="1"/>
          </p:cNvSpPr>
          <p:nvPr>
            <p:ph type="title"/>
          </p:nvPr>
        </p:nvSpPr>
        <p:spPr/>
        <p:txBody>
          <a:bodyPr>
            <a:normAutofit fontScale="90000"/>
          </a:bodyPr>
          <a:lstStyle/>
          <a:p>
            <a:r>
              <a:rPr lang="en-US" dirty="0"/>
              <a:t>Don’t Put All Your Eggs In One Basket</a:t>
            </a:r>
          </a:p>
        </p:txBody>
      </p:sp>
    </p:spTree>
    <p:extLst>
      <p:ext uri="{BB962C8B-B14F-4D97-AF65-F5344CB8AC3E}">
        <p14:creationId xmlns:p14="http://schemas.microsoft.com/office/powerpoint/2010/main" val="2101821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993709-6268-9C4B-A01C-0E9D0210076D}"/>
              </a:ext>
            </a:extLst>
          </p:cNvPr>
          <p:cNvSpPr>
            <a:spLocks noGrp="1"/>
          </p:cNvSpPr>
          <p:nvPr>
            <p:ph idx="1"/>
          </p:nvPr>
        </p:nvSpPr>
        <p:spPr/>
        <p:txBody>
          <a:bodyPr/>
          <a:lstStyle/>
          <a:p>
            <a:r>
              <a:rPr lang="en-US" dirty="0"/>
              <a:t>A protected area used for testing untested or untrusted code or data.</a:t>
            </a:r>
          </a:p>
          <a:p>
            <a:endParaRPr lang="en-US" dirty="0"/>
          </a:p>
          <a:p>
            <a:r>
              <a:rPr lang="en-US" dirty="0"/>
              <a:t>Can use this to test that the application is working as expected or to limit blast radius</a:t>
            </a:r>
          </a:p>
        </p:txBody>
      </p:sp>
      <p:sp>
        <p:nvSpPr>
          <p:cNvPr id="3" name="Title 2">
            <a:extLst>
              <a:ext uri="{FF2B5EF4-FFF2-40B4-BE49-F238E27FC236}">
                <a16:creationId xmlns:a16="http://schemas.microsoft.com/office/drawing/2014/main" id="{9A06862B-919C-1245-800D-2A98AC37C159}"/>
              </a:ext>
            </a:extLst>
          </p:cNvPr>
          <p:cNvSpPr>
            <a:spLocks noGrp="1"/>
          </p:cNvSpPr>
          <p:nvPr>
            <p:ph type="title"/>
          </p:nvPr>
        </p:nvSpPr>
        <p:spPr/>
        <p:txBody>
          <a:bodyPr/>
          <a:lstStyle/>
          <a:p>
            <a:r>
              <a:rPr lang="en-US" dirty="0"/>
              <a:t>Sandboxing</a:t>
            </a:r>
          </a:p>
        </p:txBody>
      </p:sp>
    </p:spTree>
    <p:extLst>
      <p:ext uri="{BB962C8B-B14F-4D97-AF65-F5344CB8AC3E}">
        <p14:creationId xmlns:p14="http://schemas.microsoft.com/office/powerpoint/2010/main" val="36904024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CD47F5-3BAC-1A45-9285-8D66880B0003}"/>
              </a:ext>
            </a:extLst>
          </p:cNvPr>
          <p:cNvSpPr>
            <a:spLocks noGrp="1"/>
          </p:cNvSpPr>
          <p:nvPr>
            <p:ph idx="1"/>
          </p:nvPr>
        </p:nvSpPr>
        <p:spPr/>
        <p:txBody>
          <a:bodyPr>
            <a:normAutofit fontScale="85000" lnSpcReduction="20000"/>
          </a:bodyPr>
          <a:lstStyle/>
          <a:p>
            <a:r>
              <a:rPr lang="en-US" dirty="0"/>
              <a:t>”My use case is examining, cleaning and possibly distributing application letters and CVs. If you have to read job application letters, the advice to just open files from people you trust, just doesn’t work. The amount of untargeted malware we receive through this channel is considerable. We had targeted attacks too.</a:t>
            </a:r>
          </a:p>
          <a:p>
            <a:endParaRPr lang="en-US" dirty="0"/>
          </a:p>
          <a:p>
            <a:r>
              <a:rPr lang="en-US" dirty="0"/>
              <a:t>I’ve known about </a:t>
            </a:r>
            <a:r>
              <a:rPr lang="en-US" dirty="0" err="1"/>
              <a:t>Qubes</a:t>
            </a:r>
            <a:r>
              <a:rPr lang="en-US" dirty="0"/>
              <a:t> OS for a long time but interestingly the advice to use it for all processing of application letters didn’t come from my tech circles but from a recruiter.”</a:t>
            </a:r>
          </a:p>
          <a:p>
            <a:endParaRPr lang="en-US" dirty="0"/>
          </a:p>
          <a:p>
            <a:endParaRPr lang="en-US" dirty="0"/>
          </a:p>
        </p:txBody>
      </p:sp>
      <p:sp>
        <p:nvSpPr>
          <p:cNvPr id="3" name="Title 2">
            <a:extLst>
              <a:ext uri="{FF2B5EF4-FFF2-40B4-BE49-F238E27FC236}">
                <a16:creationId xmlns:a16="http://schemas.microsoft.com/office/drawing/2014/main" id="{FBBEDA63-963E-DB41-9BD3-0154FCC72C04}"/>
              </a:ext>
            </a:extLst>
          </p:cNvPr>
          <p:cNvSpPr>
            <a:spLocks noGrp="1"/>
          </p:cNvSpPr>
          <p:nvPr>
            <p:ph type="title"/>
          </p:nvPr>
        </p:nvSpPr>
        <p:spPr/>
        <p:txBody>
          <a:bodyPr/>
          <a:lstStyle/>
          <a:p>
            <a:r>
              <a:rPr lang="en-US" dirty="0"/>
              <a:t>Case Study: HR resume review</a:t>
            </a:r>
          </a:p>
        </p:txBody>
      </p:sp>
      <p:sp>
        <p:nvSpPr>
          <p:cNvPr id="4" name="TextBox 3">
            <a:extLst>
              <a:ext uri="{FF2B5EF4-FFF2-40B4-BE49-F238E27FC236}">
                <a16:creationId xmlns:a16="http://schemas.microsoft.com/office/drawing/2014/main" id="{C55E0113-CB46-CF46-9ADA-313F315E6BA1}"/>
              </a:ext>
            </a:extLst>
          </p:cNvPr>
          <p:cNvSpPr txBox="1"/>
          <p:nvPr/>
        </p:nvSpPr>
        <p:spPr>
          <a:xfrm>
            <a:off x="3586163" y="5614988"/>
            <a:ext cx="5400674" cy="646331"/>
          </a:xfrm>
          <a:prstGeom prst="rect">
            <a:avLst/>
          </a:prstGeom>
          <a:noFill/>
        </p:spPr>
        <p:txBody>
          <a:bodyPr wrap="square" rtlCol="0">
            <a:spAutoFit/>
          </a:bodyPr>
          <a:lstStyle/>
          <a:p>
            <a:r>
              <a:rPr lang="en-US" dirty="0">
                <a:hlinkClick r:id="rId2"/>
              </a:rPr>
              <a:t>https://news.ycombinator.com/item?id=16255251</a:t>
            </a:r>
            <a:endParaRPr lang="en-US" dirty="0"/>
          </a:p>
          <a:p>
            <a:endParaRPr lang="en-US" dirty="0"/>
          </a:p>
        </p:txBody>
      </p:sp>
    </p:spTree>
    <p:extLst>
      <p:ext uri="{BB962C8B-B14F-4D97-AF65-F5344CB8AC3E}">
        <p14:creationId xmlns:p14="http://schemas.microsoft.com/office/powerpoint/2010/main" val="16665974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1F96B4-BBC6-2848-8098-FF4033D48D6F}"/>
              </a:ext>
            </a:extLst>
          </p:cNvPr>
          <p:cNvPicPr>
            <a:picLocks noGrp="1" noChangeAspect="1"/>
          </p:cNvPicPr>
          <p:nvPr>
            <p:ph idx="1"/>
          </p:nvPr>
        </p:nvPicPr>
        <p:blipFill>
          <a:blip r:embed="rId2"/>
          <a:stretch>
            <a:fillRect/>
          </a:stretch>
        </p:blipFill>
        <p:spPr>
          <a:xfrm>
            <a:off x="457201" y="1508251"/>
            <a:ext cx="8115526" cy="4516296"/>
          </a:xfrm>
        </p:spPr>
      </p:pic>
      <p:sp>
        <p:nvSpPr>
          <p:cNvPr id="3" name="Title 2">
            <a:extLst>
              <a:ext uri="{FF2B5EF4-FFF2-40B4-BE49-F238E27FC236}">
                <a16:creationId xmlns:a16="http://schemas.microsoft.com/office/drawing/2014/main" id="{1EBF7142-5AA8-BF4E-B5DE-4CE04F671F2D}"/>
              </a:ext>
            </a:extLst>
          </p:cNvPr>
          <p:cNvSpPr>
            <a:spLocks noGrp="1"/>
          </p:cNvSpPr>
          <p:nvPr>
            <p:ph type="title"/>
          </p:nvPr>
        </p:nvSpPr>
        <p:spPr/>
        <p:txBody>
          <a:bodyPr/>
          <a:lstStyle/>
          <a:p>
            <a:r>
              <a:rPr lang="en-US" dirty="0"/>
              <a:t>Case Study: HR resume review</a:t>
            </a:r>
          </a:p>
        </p:txBody>
      </p:sp>
    </p:spTree>
    <p:extLst>
      <p:ext uri="{BB962C8B-B14F-4D97-AF65-F5344CB8AC3E}">
        <p14:creationId xmlns:p14="http://schemas.microsoft.com/office/powerpoint/2010/main" val="3798788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2D706B-395F-A44F-B715-0613BFE7546D}"/>
              </a:ext>
            </a:extLst>
          </p:cNvPr>
          <p:cNvSpPr>
            <a:spLocks noGrp="1"/>
          </p:cNvSpPr>
          <p:nvPr>
            <p:ph idx="1"/>
          </p:nvPr>
        </p:nvSpPr>
        <p:spPr/>
        <p:txBody>
          <a:bodyPr/>
          <a:lstStyle/>
          <a:p>
            <a:pPr marL="457200" indent="-457200">
              <a:buFont typeface="Arial" panose="020B0604020202020204" pitchFamily="34" charset="0"/>
              <a:buChar char="•"/>
            </a:pPr>
            <a:r>
              <a:rPr lang="en-US" b="1" dirty="0"/>
              <a:t>Passwords aren’t enough</a:t>
            </a:r>
          </a:p>
          <a:p>
            <a:pPr marL="457200" indent="-457200">
              <a:buFont typeface="Arial" panose="020B0604020202020204" pitchFamily="34" charset="0"/>
              <a:buChar char="•"/>
            </a:pPr>
            <a:r>
              <a:rPr lang="en-US" dirty="0"/>
              <a:t>Especially when it comes to important infrastructure</a:t>
            </a:r>
          </a:p>
          <a:p>
            <a:pPr marL="457200" indent="-457200">
              <a:buFont typeface="Arial" panose="020B0604020202020204" pitchFamily="34" charset="0"/>
              <a:buChar char="•"/>
            </a:pPr>
            <a:r>
              <a:rPr lang="en-US" dirty="0"/>
              <a:t>Use MFA to protect Console UI accounts and API creds used by humans (where possible)</a:t>
            </a:r>
          </a:p>
        </p:txBody>
      </p:sp>
      <p:sp>
        <p:nvSpPr>
          <p:cNvPr id="3" name="Title 2">
            <a:extLst>
              <a:ext uri="{FF2B5EF4-FFF2-40B4-BE49-F238E27FC236}">
                <a16:creationId xmlns:a16="http://schemas.microsoft.com/office/drawing/2014/main" id="{D65A5C4F-84A3-1342-B426-CAA0A9E1BE78}"/>
              </a:ext>
            </a:extLst>
          </p:cNvPr>
          <p:cNvSpPr>
            <a:spLocks noGrp="1"/>
          </p:cNvSpPr>
          <p:nvPr>
            <p:ph type="title"/>
          </p:nvPr>
        </p:nvSpPr>
        <p:spPr/>
        <p:txBody>
          <a:bodyPr/>
          <a:lstStyle/>
          <a:p>
            <a:r>
              <a:rPr lang="en-US" dirty="0"/>
              <a:t>MFA all the things!</a:t>
            </a:r>
          </a:p>
        </p:txBody>
      </p:sp>
    </p:spTree>
    <p:extLst>
      <p:ext uri="{BB962C8B-B14F-4D97-AF65-F5344CB8AC3E}">
        <p14:creationId xmlns:p14="http://schemas.microsoft.com/office/powerpoint/2010/main" val="8868298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F425C1-CAA1-844A-9F03-0748F5D9C004}"/>
              </a:ext>
            </a:extLst>
          </p:cNvPr>
          <p:cNvSpPr>
            <a:spLocks noGrp="1"/>
          </p:cNvSpPr>
          <p:nvPr>
            <p:ph idx="1"/>
          </p:nvPr>
        </p:nvSpPr>
        <p:spPr/>
        <p:txBody>
          <a:bodyPr/>
          <a:lstStyle/>
          <a:p>
            <a:pPr marL="457200" indent="-457200">
              <a:buFont typeface="Arial" panose="020B0604020202020204" pitchFamily="34" charset="0"/>
              <a:buChar char="•"/>
            </a:pPr>
            <a:r>
              <a:rPr lang="en-US" dirty="0"/>
              <a:t>Firewalls</a:t>
            </a:r>
          </a:p>
          <a:p>
            <a:pPr marL="457200" indent="-457200">
              <a:buFont typeface="Arial" panose="020B0604020202020204" pitchFamily="34" charset="0"/>
              <a:buChar char="•"/>
            </a:pPr>
            <a:r>
              <a:rPr lang="en-US" dirty="0"/>
              <a:t>Web Application Firewall</a:t>
            </a:r>
          </a:p>
          <a:p>
            <a:pPr marL="457200" indent="-457200">
              <a:buFont typeface="Arial" panose="020B0604020202020204" pitchFamily="34" charset="0"/>
              <a:buChar char="•"/>
            </a:pPr>
            <a:r>
              <a:rPr lang="en-US" dirty="0"/>
              <a:t>Database Firewall (Database Activity Monitoring)</a:t>
            </a:r>
          </a:p>
        </p:txBody>
      </p:sp>
      <p:sp>
        <p:nvSpPr>
          <p:cNvPr id="3" name="Title 2">
            <a:extLst>
              <a:ext uri="{FF2B5EF4-FFF2-40B4-BE49-F238E27FC236}">
                <a16:creationId xmlns:a16="http://schemas.microsoft.com/office/drawing/2014/main" id="{848D7461-6F70-BB42-BEDC-1CAAC2DF93ED}"/>
              </a:ext>
            </a:extLst>
          </p:cNvPr>
          <p:cNvSpPr>
            <a:spLocks noGrp="1"/>
          </p:cNvSpPr>
          <p:nvPr>
            <p:ph type="title"/>
          </p:nvPr>
        </p:nvSpPr>
        <p:spPr/>
        <p:txBody>
          <a:bodyPr/>
          <a:lstStyle/>
          <a:p>
            <a:r>
              <a:rPr lang="en-US" dirty="0"/>
              <a:t>Additional Security Technology</a:t>
            </a:r>
          </a:p>
        </p:txBody>
      </p:sp>
    </p:spTree>
    <p:extLst>
      <p:ext uri="{BB962C8B-B14F-4D97-AF65-F5344CB8AC3E}">
        <p14:creationId xmlns:p14="http://schemas.microsoft.com/office/powerpoint/2010/main" val="7849396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E19AC3-D181-8840-827E-7AEF9B76B21D}"/>
              </a:ext>
            </a:extLst>
          </p:cNvPr>
          <p:cNvSpPr>
            <a:spLocks noGrp="1"/>
          </p:cNvSpPr>
          <p:nvPr>
            <p:ph idx="1"/>
          </p:nvPr>
        </p:nvSpPr>
        <p:spPr/>
        <p:txBody>
          <a:bodyPr/>
          <a:lstStyle/>
          <a:p>
            <a:r>
              <a:rPr lang="en-US" dirty="0"/>
              <a:t>Host-based or Network-based</a:t>
            </a:r>
          </a:p>
          <a:p>
            <a:endParaRPr lang="en-US" dirty="0"/>
          </a:p>
          <a:p>
            <a:r>
              <a:rPr lang="en-US" dirty="0"/>
              <a:t>In the cloud typically host-based as network-based severely limits cloud flexibility</a:t>
            </a:r>
          </a:p>
        </p:txBody>
      </p:sp>
      <p:sp>
        <p:nvSpPr>
          <p:cNvPr id="3" name="Title 2">
            <a:extLst>
              <a:ext uri="{FF2B5EF4-FFF2-40B4-BE49-F238E27FC236}">
                <a16:creationId xmlns:a16="http://schemas.microsoft.com/office/drawing/2014/main" id="{8B91E89A-9B7D-C34D-AF02-B0454B68F679}"/>
              </a:ext>
            </a:extLst>
          </p:cNvPr>
          <p:cNvSpPr>
            <a:spLocks noGrp="1"/>
          </p:cNvSpPr>
          <p:nvPr>
            <p:ph type="title"/>
          </p:nvPr>
        </p:nvSpPr>
        <p:spPr/>
        <p:txBody>
          <a:bodyPr/>
          <a:lstStyle/>
          <a:p>
            <a:r>
              <a:rPr lang="en-US" dirty="0"/>
              <a:t>Firewalls and Intrusion Detection</a:t>
            </a:r>
          </a:p>
        </p:txBody>
      </p:sp>
    </p:spTree>
    <p:extLst>
      <p:ext uri="{BB962C8B-B14F-4D97-AF65-F5344CB8AC3E}">
        <p14:creationId xmlns:p14="http://schemas.microsoft.com/office/powerpoint/2010/main" val="31842672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89875C-B786-1449-B131-E5B320F6A963}"/>
              </a:ext>
            </a:extLst>
          </p:cNvPr>
          <p:cNvSpPr>
            <a:spLocks noGrp="1"/>
          </p:cNvSpPr>
          <p:nvPr>
            <p:ph idx="1"/>
          </p:nvPr>
        </p:nvSpPr>
        <p:spPr>
          <a:xfrm>
            <a:off x="457201" y="1663455"/>
            <a:ext cx="8115526" cy="3957395"/>
          </a:xfrm>
        </p:spPr>
        <p:txBody>
          <a:bodyPr/>
          <a:lstStyle/>
          <a:p>
            <a:r>
              <a:rPr lang="en-US" dirty="0"/>
              <a:t>“Hard shell and a soft, chewy inside”</a:t>
            </a:r>
          </a:p>
        </p:txBody>
      </p:sp>
      <p:sp>
        <p:nvSpPr>
          <p:cNvPr id="3" name="Title 2">
            <a:extLst>
              <a:ext uri="{FF2B5EF4-FFF2-40B4-BE49-F238E27FC236}">
                <a16:creationId xmlns:a16="http://schemas.microsoft.com/office/drawing/2014/main" id="{FE11DBCB-BBED-9A48-B33C-0DE67D32579B}"/>
              </a:ext>
            </a:extLst>
          </p:cNvPr>
          <p:cNvSpPr>
            <a:spLocks noGrp="1"/>
          </p:cNvSpPr>
          <p:nvPr>
            <p:ph type="title"/>
          </p:nvPr>
        </p:nvSpPr>
        <p:spPr/>
        <p:txBody>
          <a:bodyPr/>
          <a:lstStyle/>
          <a:p>
            <a:r>
              <a:rPr lang="en-US" dirty="0"/>
              <a:t>Old School</a:t>
            </a:r>
          </a:p>
        </p:txBody>
      </p:sp>
      <p:pic>
        <p:nvPicPr>
          <p:cNvPr id="5" name="Picture 4">
            <a:extLst>
              <a:ext uri="{FF2B5EF4-FFF2-40B4-BE49-F238E27FC236}">
                <a16:creationId xmlns:a16="http://schemas.microsoft.com/office/drawing/2014/main" id="{2FE4934F-281D-8440-893F-E7D214E62231}"/>
              </a:ext>
            </a:extLst>
          </p:cNvPr>
          <p:cNvPicPr>
            <a:picLocks noChangeAspect="1"/>
          </p:cNvPicPr>
          <p:nvPr/>
        </p:nvPicPr>
        <p:blipFill>
          <a:blip r:embed="rId2"/>
          <a:stretch>
            <a:fillRect/>
          </a:stretch>
        </p:blipFill>
        <p:spPr>
          <a:xfrm>
            <a:off x="2444750" y="2336800"/>
            <a:ext cx="6311900" cy="4521200"/>
          </a:xfrm>
          <a:prstGeom prst="rect">
            <a:avLst/>
          </a:prstGeom>
        </p:spPr>
      </p:pic>
    </p:spTree>
    <p:extLst>
      <p:ext uri="{BB962C8B-B14F-4D97-AF65-F5344CB8AC3E}">
        <p14:creationId xmlns:p14="http://schemas.microsoft.com/office/powerpoint/2010/main" val="1194397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EDAFDB-59EA-FB40-BA4D-85CF676F3B47}"/>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US" dirty="0"/>
              <a:t>High value data?</a:t>
            </a:r>
          </a:p>
          <a:p>
            <a:pPr marL="457200" indent="-457200">
              <a:buFont typeface="Arial" panose="020B0604020202020204" pitchFamily="34" charset="0"/>
              <a:buChar char="•"/>
            </a:pPr>
            <a:r>
              <a:rPr lang="en-US" dirty="0"/>
              <a:t>Don’t have the internal resources to monitor systems/keep systems up 24x7/mitigate DDoS?</a:t>
            </a:r>
          </a:p>
          <a:p>
            <a:pPr marL="457200" indent="-457200">
              <a:buFont typeface="Arial" panose="020B0604020202020204" pitchFamily="34" charset="0"/>
              <a:buChar char="•"/>
            </a:pPr>
            <a:endParaRPr lang="en-US" dirty="0"/>
          </a:p>
          <a:p>
            <a:r>
              <a:rPr lang="en-US" dirty="0"/>
              <a:t>Maybe the cloud is the better way to go…</a:t>
            </a:r>
          </a:p>
          <a:p>
            <a:endParaRPr lang="en-US" dirty="0"/>
          </a:p>
          <a:p>
            <a:r>
              <a:rPr lang="en-US" dirty="0"/>
              <a:t>Ex. many customer-facing banking websites, ELMS, etc.</a:t>
            </a:r>
          </a:p>
        </p:txBody>
      </p:sp>
      <p:sp>
        <p:nvSpPr>
          <p:cNvPr id="3" name="Title 2">
            <a:extLst>
              <a:ext uri="{FF2B5EF4-FFF2-40B4-BE49-F238E27FC236}">
                <a16:creationId xmlns:a16="http://schemas.microsoft.com/office/drawing/2014/main" id="{F5964E8B-27FA-F240-87A6-C0E5B9CC628C}"/>
              </a:ext>
            </a:extLst>
          </p:cNvPr>
          <p:cNvSpPr>
            <a:spLocks noGrp="1"/>
          </p:cNvSpPr>
          <p:nvPr>
            <p:ph type="title"/>
          </p:nvPr>
        </p:nvSpPr>
        <p:spPr/>
        <p:txBody>
          <a:bodyPr/>
          <a:lstStyle/>
          <a:p>
            <a:r>
              <a:rPr lang="en-US" dirty="0"/>
              <a:t>Should it go to the cloud?</a:t>
            </a:r>
          </a:p>
        </p:txBody>
      </p:sp>
    </p:spTree>
    <p:extLst>
      <p:ext uri="{BB962C8B-B14F-4D97-AF65-F5344CB8AC3E}">
        <p14:creationId xmlns:p14="http://schemas.microsoft.com/office/powerpoint/2010/main" val="2442671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E30897-EA35-9142-8583-6358DC57FA60}"/>
              </a:ext>
            </a:extLst>
          </p:cNvPr>
          <p:cNvPicPr>
            <a:picLocks noGrp="1" noChangeAspect="1"/>
          </p:cNvPicPr>
          <p:nvPr>
            <p:ph idx="1"/>
          </p:nvPr>
        </p:nvPicPr>
        <p:blipFill>
          <a:blip r:embed="rId2"/>
          <a:stretch>
            <a:fillRect/>
          </a:stretch>
        </p:blipFill>
        <p:spPr>
          <a:xfrm>
            <a:off x="457201" y="1973192"/>
            <a:ext cx="8115300" cy="2995754"/>
          </a:xfrm>
        </p:spPr>
      </p:pic>
      <p:sp>
        <p:nvSpPr>
          <p:cNvPr id="3" name="Title 2">
            <a:extLst>
              <a:ext uri="{FF2B5EF4-FFF2-40B4-BE49-F238E27FC236}">
                <a16:creationId xmlns:a16="http://schemas.microsoft.com/office/drawing/2014/main" id="{C59B915E-7415-D148-BB70-98FFC018B62E}"/>
              </a:ext>
            </a:extLst>
          </p:cNvPr>
          <p:cNvSpPr>
            <a:spLocks noGrp="1"/>
          </p:cNvSpPr>
          <p:nvPr>
            <p:ph type="title"/>
          </p:nvPr>
        </p:nvSpPr>
        <p:spPr/>
        <p:txBody>
          <a:bodyPr/>
          <a:lstStyle/>
          <a:p>
            <a:r>
              <a:rPr lang="en-US" dirty="0"/>
              <a:t>Old School</a:t>
            </a:r>
          </a:p>
        </p:txBody>
      </p:sp>
    </p:spTree>
    <p:extLst>
      <p:ext uri="{BB962C8B-B14F-4D97-AF65-F5344CB8AC3E}">
        <p14:creationId xmlns:p14="http://schemas.microsoft.com/office/powerpoint/2010/main" val="17303876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B4CC59C-C847-BC42-871B-2C31ED96D5F8}"/>
              </a:ext>
            </a:extLst>
          </p:cNvPr>
          <p:cNvPicPr>
            <a:picLocks noGrp="1" noChangeAspect="1"/>
          </p:cNvPicPr>
          <p:nvPr>
            <p:ph idx="1"/>
          </p:nvPr>
        </p:nvPicPr>
        <p:blipFill>
          <a:blip r:embed="rId2"/>
          <a:stretch>
            <a:fillRect/>
          </a:stretch>
        </p:blipFill>
        <p:spPr>
          <a:xfrm>
            <a:off x="457201" y="1958905"/>
            <a:ext cx="8115300" cy="2995754"/>
          </a:xfrm>
        </p:spPr>
      </p:pic>
      <p:sp>
        <p:nvSpPr>
          <p:cNvPr id="3" name="Title 2">
            <a:extLst>
              <a:ext uri="{FF2B5EF4-FFF2-40B4-BE49-F238E27FC236}">
                <a16:creationId xmlns:a16="http://schemas.microsoft.com/office/drawing/2014/main" id="{325363A2-2671-0B46-861D-F3ACF2A86ABE}"/>
              </a:ext>
            </a:extLst>
          </p:cNvPr>
          <p:cNvSpPr>
            <a:spLocks noGrp="1"/>
          </p:cNvSpPr>
          <p:nvPr>
            <p:ph type="title"/>
          </p:nvPr>
        </p:nvSpPr>
        <p:spPr/>
        <p:txBody>
          <a:bodyPr/>
          <a:lstStyle/>
          <a:p>
            <a:r>
              <a:rPr lang="en-US" dirty="0"/>
              <a:t>Old School</a:t>
            </a:r>
          </a:p>
        </p:txBody>
      </p:sp>
    </p:spTree>
    <p:extLst>
      <p:ext uri="{BB962C8B-B14F-4D97-AF65-F5344CB8AC3E}">
        <p14:creationId xmlns:p14="http://schemas.microsoft.com/office/powerpoint/2010/main" val="42369357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3BDB22-B0A7-2F4A-9C4E-C32FDFB12C7B}"/>
              </a:ext>
            </a:extLst>
          </p:cNvPr>
          <p:cNvPicPr>
            <a:picLocks noGrp="1" noChangeAspect="1"/>
          </p:cNvPicPr>
          <p:nvPr>
            <p:ph idx="1"/>
          </p:nvPr>
        </p:nvPicPr>
        <p:blipFill>
          <a:blip r:embed="rId2"/>
          <a:stretch>
            <a:fillRect/>
          </a:stretch>
        </p:blipFill>
        <p:spPr>
          <a:xfrm>
            <a:off x="457201" y="1958904"/>
            <a:ext cx="8115300" cy="2995754"/>
          </a:xfrm>
        </p:spPr>
      </p:pic>
      <p:sp>
        <p:nvSpPr>
          <p:cNvPr id="3" name="Title 2">
            <a:extLst>
              <a:ext uri="{FF2B5EF4-FFF2-40B4-BE49-F238E27FC236}">
                <a16:creationId xmlns:a16="http://schemas.microsoft.com/office/drawing/2014/main" id="{CFB33DA4-2EDF-F746-8A61-A8CDDF23EDD2}"/>
              </a:ext>
            </a:extLst>
          </p:cNvPr>
          <p:cNvSpPr>
            <a:spLocks noGrp="1"/>
          </p:cNvSpPr>
          <p:nvPr>
            <p:ph type="title"/>
          </p:nvPr>
        </p:nvSpPr>
        <p:spPr/>
        <p:txBody>
          <a:bodyPr/>
          <a:lstStyle/>
          <a:p>
            <a:r>
              <a:rPr lang="en-US" dirty="0"/>
              <a:t>Old School</a:t>
            </a:r>
          </a:p>
        </p:txBody>
      </p:sp>
    </p:spTree>
    <p:extLst>
      <p:ext uri="{BB962C8B-B14F-4D97-AF65-F5344CB8AC3E}">
        <p14:creationId xmlns:p14="http://schemas.microsoft.com/office/powerpoint/2010/main" val="23136455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5ECAD1-680A-694A-A875-26EEC78D3F8C}"/>
              </a:ext>
            </a:extLst>
          </p:cNvPr>
          <p:cNvPicPr>
            <a:picLocks noGrp="1" noChangeAspect="1"/>
          </p:cNvPicPr>
          <p:nvPr>
            <p:ph idx="1"/>
          </p:nvPr>
        </p:nvPicPr>
        <p:blipFill>
          <a:blip r:embed="rId2"/>
          <a:stretch>
            <a:fillRect/>
          </a:stretch>
        </p:blipFill>
        <p:spPr>
          <a:xfrm>
            <a:off x="1834875" y="2149475"/>
            <a:ext cx="5359950" cy="3957638"/>
          </a:xfrm>
        </p:spPr>
      </p:pic>
      <p:sp>
        <p:nvSpPr>
          <p:cNvPr id="3" name="Title 2">
            <a:extLst>
              <a:ext uri="{FF2B5EF4-FFF2-40B4-BE49-F238E27FC236}">
                <a16:creationId xmlns:a16="http://schemas.microsoft.com/office/drawing/2014/main" id="{E4B2B19E-01FC-174B-A43A-CA1458004186}"/>
              </a:ext>
            </a:extLst>
          </p:cNvPr>
          <p:cNvSpPr>
            <a:spLocks noGrp="1"/>
          </p:cNvSpPr>
          <p:nvPr>
            <p:ph type="title"/>
          </p:nvPr>
        </p:nvSpPr>
        <p:spPr/>
        <p:txBody>
          <a:bodyPr/>
          <a:lstStyle/>
          <a:p>
            <a:r>
              <a:rPr lang="en-US" dirty="0"/>
              <a:t>New School - AWS</a:t>
            </a:r>
          </a:p>
        </p:txBody>
      </p:sp>
    </p:spTree>
    <p:extLst>
      <p:ext uri="{BB962C8B-B14F-4D97-AF65-F5344CB8AC3E}">
        <p14:creationId xmlns:p14="http://schemas.microsoft.com/office/powerpoint/2010/main" val="25511522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B7D0644-9D20-374D-ABF4-312142A15FC7}"/>
              </a:ext>
            </a:extLst>
          </p:cNvPr>
          <p:cNvPicPr>
            <a:picLocks noGrp="1" noChangeAspect="1"/>
          </p:cNvPicPr>
          <p:nvPr>
            <p:ph idx="1"/>
          </p:nvPr>
        </p:nvPicPr>
        <p:blipFill>
          <a:blip r:embed="rId2"/>
          <a:stretch>
            <a:fillRect/>
          </a:stretch>
        </p:blipFill>
        <p:spPr>
          <a:xfrm>
            <a:off x="1834875" y="2149475"/>
            <a:ext cx="5359950" cy="3957638"/>
          </a:xfrm>
        </p:spPr>
      </p:pic>
      <p:sp>
        <p:nvSpPr>
          <p:cNvPr id="3" name="Title 2">
            <a:extLst>
              <a:ext uri="{FF2B5EF4-FFF2-40B4-BE49-F238E27FC236}">
                <a16:creationId xmlns:a16="http://schemas.microsoft.com/office/drawing/2014/main" id="{05E551E7-8B29-744C-BFE2-4F244259E8FD}"/>
              </a:ext>
            </a:extLst>
          </p:cNvPr>
          <p:cNvSpPr>
            <a:spLocks noGrp="1"/>
          </p:cNvSpPr>
          <p:nvPr>
            <p:ph type="title"/>
          </p:nvPr>
        </p:nvSpPr>
        <p:spPr/>
        <p:txBody>
          <a:bodyPr/>
          <a:lstStyle/>
          <a:p>
            <a:r>
              <a:rPr lang="en-US" dirty="0"/>
              <a:t>New School - AWS</a:t>
            </a:r>
          </a:p>
        </p:txBody>
      </p:sp>
    </p:spTree>
    <p:extLst>
      <p:ext uri="{BB962C8B-B14F-4D97-AF65-F5344CB8AC3E}">
        <p14:creationId xmlns:p14="http://schemas.microsoft.com/office/powerpoint/2010/main" val="36508087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0981D4-795B-5E40-A371-DA45907DDA7C}"/>
              </a:ext>
            </a:extLst>
          </p:cNvPr>
          <p:cNvPicPr>
            <a:picLocks noGrp="1" noChangeAspect="1"/>
          </p:cNvPicPr>
          <p:nvPr>
            <p:ph idx="1"/>
          </p:nvPr>
        </p:nvPicPr>
        <p:blipFill>
          <a:blip r:embed="rId2"/>
          <a:stretch>
            <a:fillRect/>
          </a:stretch>
        </p:blipFill>
        <p:spPr>
          <a:xfrm>
            <a:off x="1834875" y="2149475"/>
            <a:ext cx="5359950" cy="3957638"/>
          </a:xfrm>
        </p:spPr>
      </p:pic>
      <p:sp>
        <p:nvSpPr>
          <p:cNvPr id="3" name="Title 2">
            <a:extLst>
              <a:ext uri="{FF2B5EF4-FFF2-40B4-BE49-F238E27FC236}">
                <a16:creationId xmlns:a16="http://schemas.microsoft.com/office/drawing/2014/main" id="{33D84BC7-CD41-484A-A838-9C750AD4C986}"/>
              </a:ext>
            </a:extLst>
          </p:cNvPr>
          <p:cNvSpPr>
            <a:spLocks noGrp="1"/>
          </p:cNvSpPr>
          <p:nvPr>
            <p:ph type="title"/>
          </p:nvPr>
        </p:nvSpPr>
        <p:spPr/>
        <p:txBody>
          <a:bodyPr>
            <a:normAutofit/>
          </a:bodyPr>
          <a:lstStyle/>
          <a:p>
            <a:r>
              <a:rPr lang="en-US" dirty="0"/>
              <a:t>New School – AWS</a:t>
            </a:r>
          </a:p>
        </p:txBody>
      </p:sp>
    </p:spTree>
    <p:extLst>
      <p:ext uri="{BB962C8B-B14F-4D97-AF65-F5344CB8AC3E}">
        <p14:creationId xmlns:p14="http://schemas.microsoft.com/office/powerpoint/2010/main" val="29238904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3C03CD-8B9B-6242-91E7-FBE7D5C3B9B4}"/>
              </a:ext>
            </a:extLst>
          </p:cNvPr>
          <p:cNvPicPr>
            <a:picLocks noGrp="1" noChangeAspect="1"/>
          </p:cNvPicPr>
          <p:nvPr>
            <p:ph idx="1"/>
          </p:nvPr>
        </p:nvPicPr>
        <p:blipFill>
          <a:blip r:embed="rId2"/>
          <a:stretch>
            <a:fillRect/>
          </a:stretch>
        </p:blipFill>
        <p:spPr>
          <a:xfrm>
            <a:off x="1663648" y="2149475"/>
            <a:ext cx="5702403" cy="3957638"/>
          </a:xfrm>
        </p:spPr>
      </p:pic>
      <p:sp>
        <p:nvSpPr>
          <p:cNvPr id="3" name="Title 2">
            <a:extLst>
              <a:ext uri="{FF2B5EF4-FFF2-40B4-BE49-F238E27FC236}">
                <a16:creationId xmlns:a16="http://schemas.microsoft.com/office/drawing/2014/main" id="{C7F5AE9D-8049-3449-BCDA-DF5AB4A85EAB}"/>
              </a:ext>
            </a:extLst>
          </p:cNvPr>
          <p:cNvSpPr>
            <a:spLocks noGrp="1"/>
          </p:cNvSpPr>
          <p:nvPr>
            <p:ph type="title"/>
          </p:nvPr>
        </p:nvSpPr>
        <p:spPr/>
        <p:txBody>
          <a:bodyPr/>
          <a:lstStyle/>
          <a:p>
            <a:r>
              <a:rPr lang="en-US" dirty="0"/>
              <a:t>New School - AWS</a:t>
            </a:r>
          </a:p>
        </p:txBody>
      </p:sp>
    </p:spTree>
    <p:extLst>
      <p:ext uri="{BB962C8B-B14F-4D97-AF65-F5344CB8AC3E}">
        <p14:creationId xmlns:p14="http://schemas.microsoft.com/office/powerpoint/2010/main" val="16807356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D85CF02-83A4-B94F-AC4C-454D078586B9}"/>
              </a:ext>
            </a:extLst>
          </p:cNvPr>
          <p:cNvPicPr>
            <a:picLocks noGrp="1" noChangeAspect="1"/>
          </p:cNvPicPr>
          <p:nvPr>
            <p:ph idx="1"/>
          </p:nvPr>
        </p:nvPicPr>
        <p:blipFill>
          <a:blip r:embed="rId2"/>
          <a:stretch>
            <a:fillRect/>
          </a:stretch>
        </p:blipFill>
        <p:spPr>
          <a:xfrm>
            <a:off x="1148665" y="1408238"/>
            <a:ext cx="6732598" cy="5357984"/>
          </a:xfrm>
        </p:spPr>
      </p:pic>
      <p:sp>
        <p:nvSpPr>
          <p:cNvPr id="3" name="Title 2">
            <a:extLst>
              <a:ext uri="{FF2B5EF4-FFF2-40B4-BE49-F238E27FC236}">
                <a16:creationId xmlns:a16="http://schemas.microsoft.com/office/drawing/2014/main" id="{E8E9949B-1A38-4745-9E14-7EAD894A1577}"/>
              </a:ext>
            </a:extLst>
          </p:cNvPr>
          <p:cNvSpPr>
            <a:spLocks noGrp="1"/>
          </p:cNvSpPr>
          <p:nvPr>
            <p:ph type="title"/>
          </p:nvPr>
        </p:nvSpPr>
        <p:spPr>
          <a:xfrm>
            <a:off x="457201" y="0"/>
            <a:ext cx="8115526" cy="1133600"/>
          </a:xfrm>
        </p:spPr>
        <p:txBody>
          <a:bodyPr>
            <a:normAutofit fontScale="90000"/>
          </a:bodyPr>
          <a:lstStyle/>
          <a:p>
            <a:r>
              <a:rPr lang="en-US" dirty="0"/>
              <a:t>Migratory Patterns – Cloud on a Stick</a:t>
            </a:r>
          </a:p>
        </p:txBody>
      </p:sp>
      <p:sp>
        <p:nvSpPr>
          <p:cNvPr id="2" name="TextBox 1">
            <a:extLst>
              <a:ext uri="{FF2B5EF4-FFF2-40B4-BE49-F238E27FC236}">
                <a16:creationId xmlns:a16="http://schemas.microsoft.com/office/drawing/2014/main" id="{3D8617B5-D33D-D34E-9E2B-5AE936D68F44}"/>
              </a:ext>
            </a:extLst>
          </p:cNvPr>
          <p:cNvSpPr txBox="1"/>
          <p:nvPr/>
        </p:nvSpPr>
        <p:spPr>
          <a:xfrm>
            <a:off x="1148665" y="1633728"/>
            <a:ext cx="4425696" cy="1200329"/>
          </a:xfrm>
          <a:prstGeom prst="rect">
            <a:avLst/>
          </a:prstGeom>
          <a:noFill/>
        </p:spPr>
        <p:txBody>
          <a:bodyPr wrap="square" rtlCol="0">
            <a:spAutoFit/>
          </a:bodyPr>
          <a:lstStyle/>
          <a:p>
            <a:r>
              <a:rPr lang="en-US" dirty="0"/>
              <a:t>Why this is bad: app has </a:t>
            </a:r>
          </a:p>
          <a:p>
            <a:r>
              <a:rPr lang="en-US" dirty="0"/>
              <a:t>dependencies back on-prem </a:t>
            </a:r>
          </a:p>
          <a:p>
            <a:r>
              <a:rPr lang="en-US" dirty="0"/>
              <a:t>(or on-prem has cloud </a:t>
            </a:r>
          </a:p>
          <a:p>
            <a:r>
              <a:rPr lang="en-US" dirty="0"/>
              <a:t>dependencies)</a:t>
            </a:r>
          </a:p>
        </p:txBody>
      </p:sp>
    </p:spTree>
    <p:extLst>
      <p:ext uri="{BB962C8B-B14F-4D97-AF65-F5344CB8AC3E}">
        <p14:creationId xmlns:p14="http://schemas.microsoft.com/office/powerpoint/2010/main" val="6408103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77AC6FF-A1F9-1749-949A-8AE97606FC82}"/>
              </a:ext>
            </a:extLst>
          </p:cNvPr>
          <p:cNvPicPr>
            <a:picLocks noGrp="1" noChangeAspect="1"/>
          </p:cNvPicPr>
          <p:nvPr>
            <p:ph idx="1"/>
          </p:nvPr>
        </p:nvPicPr>
        <p:blipFill>
          <a:blip r:embed="rId2"/>
          <a:stretch>
            <a:fillRect/>
          </a:stretch>
        </p:blipFill>
        <p:spPr>
          <a:xfrm>
            <a:off x="1014413" y="1387483"/>
            <a:ext cx="6972300" cy="5459250"/>
          </a:xfrm>
        </p:spPr>
      </p:pic>
      <p:sp>
        <p:nvSpPr>
          <p:cNvPr id="3" name="Title 2">
            <a:extLst>
              <a:ext uri="{FF2B5EF4-FFF2-40B4-BE49-F238E27FC236}">
                <a16:creationId xmlns:a16="http://schemas.microsoft.com/office/drawing/2014/main" id="{7A7A2CA5-4E7E-BB44-BAD3-A16E6ED72F39}"/>
              </a:ext>
            </a:extLst>
          </p:cNvPr>
          <p:cNvSpPr>
            <a:spLocks noGrp="1"/>
          </p:cNvSpPr>
          <p:nvPr>
            <p:ph type="title"/>
          </p:nvPr>
        </p:nvSpPr>
        <p:spPr/>
        <p:txBody>
          <a:bodyPr/>
          <a:lstStyle/>
          <a:p>
            <a:r>
              <a:rPr lang="en-US" dirty="0"/>
              <a:t>Cloud on a Stick with Backhaul</a:t>
            </a:r>
          </a:p>
        </p:txBody>
      </p:sp>
    </p:spTree>
    <p:extLst>
      <p:ext uri="{BB962C8B-B14F-4D97-AF65-F5344CB8AC3E}">
        <p14:creationId xmlns:p14="http://schemas.microsoft.com/office/powerpoint/2010/main" val="42902374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3D2D7E4-1052-9947-9D52-D75A007204BF}"/>
              </a:ext>
            </a:extLst>
          </p:cNvPr>
          <p:cNvPicPr>
            <a:picLocks noGrp="1" noChangeAspect="1"/>
          </p:cNvPicPr>
          <p:nvPr>
            <p:ph idx="1"/>
          </p:nvPr>
        </p:nvPicPr>
        <p:blipFill>
          <a:blip r:embed="rId2"/>
          <a:stretch>
            <a:fillRect/>
          </a:stretch>
        </p:blipFill>
        <p:spPr>
          <a:xfrm>
            <a:off x="936075" y="1300162"/>
            <a:ext cx="6864900" cy="5424995"/>
          </a:xfrm>
        </p:spPr>
      </p:pic>
      <p:sp>
        <p:nvSpPr>
          <p:cNvPr id="3" name="Title 2">
            <a:extLst>
              <a:ext uri="{FF2B5EF4-FFF2-40B4-BE49-F238E27FC236}">
                <a16:creationId xmlns:a16="http://schemas.microsoft.com/office/drawing/2014/main" id="{D98CAAC5-B5F1-FE4E-B810-250AB547F580}"/>
              </a:ext>
            </a:extLst>
          </p:cNvPr>
          <p:cNvSpPr>
            <a:spLocks noGrp="1"/>
          </p:cNvSpPr>
          <p:nvPr>
            <p:ph type="title"/>
          </p:nvPr>
        </p:nvSpPr>
        <p:spPr/>
        <p:txBody>
          <a:bodyPr/>
          <a:lstStyle/>
          <a:p>
            <a:r>
              <a:rPr lang="en-US" dirty="0"/>
              <a:t>Leaky Cloud on a Stick</a:t>
            </a:r>
          </a:p>
        </p:txBody>
      </p:sp>
    </p:spTree>
    <p:extLst>
      <p:ext uri="{BB962C8B-B14F-4D97-AF65-F5344CB8AC3E}">
        <p14:creationId xmlns:p14="http://schemas.microsoft.com/office/powerpoint/2010/main" val="4027290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D9885F-5B0E-3042-BA61-AD1683753EFB}"/>
              </a:ext>
            </a:extLst>
          </p:cNvPr>
          <p:cNvSpPr>
            <a:spLocks noGrp="1"/>
          </p:cNvSpPr>
          <p:nvPr>
            <p:ph idx="1"/>
          </p:nvPr>
        </p:nvSpPr>
        <p:spPr/>
        <p:txBody>
          <a:bodyPr>
            <a:normAutofit/>
          </a:bodyPr>
          <a:lstStyle/>
          <a:p>
            <a:pPr marL="457200" indent="-457200">
              <a:buFont typeface="Arial" panose="020B0604020202020204" pitchFamily="34" charset="0"/>
              <a:buChar char="•"/>
            </a:pPr>
            <a:r>
              <a:rPr lang="en-US" sz="5400" dirty="0"/>
              <a:t>Lift-and-shift</a:t>
            </a:r>
          </a:p>
          <a:p>
            <a:pPr marL="457200" indent="-457200">
              <a:buFont typeface="Arial" panose="020B0604020202020204" pitchFamily="34" charset="0"/>
              <a:buChar char="•"/>
            </a:pPr>
            <a:endParaRPr lang="en-US" sz="5400" dirty="0"/>
          </a:p>
          <a:p>
            <a:pPr marL="457200" indent="-457200">
              <a:buFont typeface="Arial" panose="020B0604020202020204" pitchFamily="34" charset="0"/>
              <a:buChar char="•"/>
            </a:pPr>
            <a:r>
              <a:rPr lang="en-US" sz="5400" dirty="0"/>
              <a:t>Re-architected</a:t>
            </a:r>
          </a:p>
        </p:txBody>
      </p:sp>
      <p:sp>
        <p:nvSpPr>
          <p:cNvPr id="3" name="Title 2">
            <a:extLst>
              <a:ext uri="{FF2B5EF4-FFF2-40B4-BE49-F238E27FC236}">
                <a16:creationId xmlns:a16="http://schemas.microsoft.com/office/drawing/2014/main" id="{B827F6E1-49D4-FB4E-85C8-89A3CD4DB286}"/>
              </a:ext>
            </a:extLst>
          </p:cNvPr>
          <p:cNvSpPr>
            <a:spLocks noGrp="1"/>
          </p:cNvSpPr>
          <p:nvPr>
            <p:ph type="title"/>
          </p:nvPr>
        </p:nvSpPr>
        <p:spPr/>
        <p:txBody>
          <a:bodyPr/>
          <a:lstStyle/>
          <a:p>
            <a:r>
              <a:rPr lang="en-US" dirty="0"/>
              <a:t>Types of cloud migrations</a:t>
            </a:r>
          </a:p>
        </p:txBody>
      </p:sp>
    </p:spTree>
    <p:extLst>
      <p:ext uri="{BB962C8B-B14F-4D97-AF65-F5344CB8AC3E}">
        <p14:creationId xmlns:p14="http://schemas.microsoft.com/office/powerpoint/2010/main" val="40179112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D26B6C-1B45-3F43-948A-B159E5BE36A8}"/>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AF4EFD5-B14D-9F4E-9F41-56ADD9B0C7DB}"/>
              </a:ext>
            </a:extLst>
          </p:cNvPr>
          <p:cNvSpPr>
            <a:spLocks noGrp="1"/>
          </p:cNvSpPr>
          <p:nvPr>
            <p:ph type="title"/>
          </p:nvPr>
        </p:nvSpPr>
        <p:spPr/>
        <p:txBody>
          <a:bodyPr/>
          <a:lstStyle/>
          <a:p>
            <a:r>
              <a:rPr lang="en-US" dirty="0"/>
              <a:t>The better way…</a:t>
            </a:r>
          </a:p>
        </p:txBody>
      </p:sp>
      <p:pic>
        <p:nvPicPr>
          <p:cNvPr id="4" name="Picture 3">
            <a:extLst>
              <a:ext uri="{FF2B5EF4-FFF2-40B4-BE49-F238E27FC236}">
                <a16:creationId xmlns:a16="http://schemas.microsoft.com/office/drawing/2014/main" id="{18FA25D5-CEE0-F24A-8080-79CDF96E9364}"/>
              </a:ext>
            </a:extLst>
          </p:cNvPr>
          <p:cNvPicPr>
            <a:picLocks noChangeAspect="1"/>
          </p:cNvPicPr>
          <p:nvPr/>
        </p:nvPicPr>
        <p:blipFill>
          <a:blip r:embed="rId2"/>
          <a:stretch>
            <a:fillRect/>
          </a:stretch>
        </p:blipFill>
        <p:spPr>
          <a:xfrm>
            <a:off x="297434" y="1408238"/>
            <a:ext cx="6769100" cy="5397500"/>
          </a:xfrm>
          <a:prstGeom prst="rect">
            <a:avLst/>
          </a:prstGeom>
        </p:spPr>
      </p:pic>
    </p:spTree>
    <p:extLst>
      <p:ext uri="{BB962C8B-B14F-4D97-AF65-F5344CB8AC3E}">
        <p14:creationId xmlns:p14="http://schemas.microsoft.com/office/powerpoint/2010/main" val="529291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92FCC6-E9A1-7840-BF9F-CDD59EFE436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B87DAA7B-E80C-4C48-90D9-F007B373638B}"/>
              </a:ext>
            </a:extLst>
          </p:cNvPr>
          <p:cNvSpPr>
            <a:spLocks noGrp="1"/>
          </p:cNvSpPr>
          <p:nvPr>
            <p:ph type="title"/>
          </p:nvPr>
        </p:nvSpPr>
        <p:spPr/>
        <p:txBody>
          <a:bodyPr/>
          <a:lstStyle/>
          <a:p>
            <a:r>
              <a:rPr lang="en-US" dirty="0"/>
              <a:t>The better way…</a:t>
            </a:r>
          </a:p>
        </p:txBody>
      </p:sp>
      <p:pic>
        <p:nvPicPr>
          <p:cNvPr id="4" name="Picture 3">
            <a:extLst>
              <a:ext uri="{FF2B5EF4-FFF2-40B4-BE49-F238E27FC236}">
                <a16:creationId xmlns:a16="http://schemas.microsoft.com/office/drawing/2014/main" id="{F936E6A2-5575-E745-929E-1D1D2D24E52F}"/>
              </a:ext>
            </a:extLst>
          </p:cNvPr>
          <p:cNvPicPr>
            <a:picLocks noChangeAspect="1"/>
          </p:cNvPicPr>
          <p:nvPr/>
        </p:nvPicPr>
        <p:blipFill>
          <a:blip r:embed="rId2"/>
          <a:stretch>
            <a:fillRect/>
          </a:stretch>
        </p:blipFill>
        <p:spPr>
          <a:xfrm>
            <a:off x="286512" y="1485900"/>
            <a:ext cx="6756400" cy="5372100"/>
          </a:xfrm>
          <a:prstGeom prst="rect">
            <a:avLst/>
          </a:prstGeom>
        </p:spPr>
      </p:pic>
    </p:spTree>
    <p:extLst>
      <p:ext uri="{BB962C8B-B14F-4D97-AF65-F5344CB8AC3E}">
        <p14:creationId xmlns:p14="http://schemas.microsoft.com/office/powerpoint/2010/main" val="24493860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81FCA9-916E-C448-9035-1107BA06813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EFEA5FC-55C2-D044-851D-CDBDC2274683}"/>
              </a:ext>
            </a:extLst>
          </p:cNvPr>
          <p:cNvSpPr>
            <a:spLocks noGrp="1"/>
          </p:cNvSpPr>
          <p:nvPr>
            <p:ph type="title"/>
          </p:nvPr>
        </p:nvSpPr>
        <p:spPr/>
        <p:txBody>
          <a:bodyPr/>
          <a:lstStyle/>
          <a:p>
            <a:r>
              <a:rPr lang="en-US" dirty="0"/>
              <a:t>The better way…</a:t>
            </a:r>
          </a:p>
        </p:txBody>
      </p:sp>
      <p:pic>
        <p:nvPicPr>
          <p:cNvPr id="4" name="Picture 3">
            <a:extLst>
              <a:ext uri="{FF2B5EF4-FFF2-40B4-BE49-F238E27FC236}">
                <a16:creationId xmlns:a16="http://schemas.microsoft.com/office/drawing/2014/main" id="{789806FD-CC0D-6148-A736-AC9AE78C2741}"/>
              </a:ext>
            </a:extLst>
          </p:cNvPr>
          <p:cNvPicPr>
            <a:picLocks noChangeAspect="1"/>
          </p:cNvPicPr>
          <p:nvPr/>
        </p:nvPicPr>
        <p:blipFill>
          <a:blip r:embed="rId2"/>
          <a:stretch>
            <a:fillRect/>
          </a:stretch>
        </p:blipFill>
        <p:spPr>
          <a:xfrm>
            <a:off x="244348" y="1447800"/>
            <a:ext cx="6680200" cy="5410200"/>
          </a:xfrm>
          <a:prstGeom prst="rect">
            <a:avLst/>
          </a:prstGeom>
        </p:spPr>
      </p:pic>
    </p:spTree>
    <p:extLst>
      <p:ext uri="{BB962C8B-B14F-4D97-AF65-F5344CB8AC3E}">
        <p14:creationId xmlns:p14="http://schemas.microsoft.com/office/powerpoint/2010/main" val="4288920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B49C45-CB56-6442-995A-7EA3C79FB5C4}"/>
              </a:ext>
            </a:extLst>
          </p:cNvPr>
          <p:cNvSpPr>
            <a:spLocks noGrp="1"/>
          </p:cNvSpPr>
          <p:nvPr>
            <p:ph idx="1"/>
          </p:nvPr>
        </p:nvSpPr>
        <p:spPr/>
        <p:txBody>
          <a:bodyPr/>
          <a:lstStyle/>
          <a:p>
            <a:r>
              <a:rPr lang="en-US" dirty="0">
                <a:hlinkClick r:id="rId2"/>
              </a:rPr>
              <a:t>http://www.devsecops.org/presentations/</a:t>
            </a:r>
            <a:endParaRPr lang="en-US" dirty="0"/>
          </a:p>
          <a:p>
            <a:endParaRPr lang="en-US" dirty="0"/>
          </a:p>
          <a:p>
            <a:r>
              <a:rPr lang="en-US" dirty="0"/>
              <a:t>“This Old App” – Chris Wells and Christian Price, 2017 </a:t>
            </a:r>
            <a:r>
              <a:rPr lang="en-US" dirty="0" err="1"/>
              <a:t>AppSecUSA</a:t>
            </a:r>
            <a:endParaRPr lang="en-US" dirty="0"/>
          </a:p>
        </p:txBody>
      </p:sp>
      <p:sp>
        <p:nvSpPr>
          <p:cNvPr id="3" name="Title 2">
            <a:extLst>
              <a:ext uri="{FF2B5EF4-FFF2-40B4-BE49-F238E27FC236}">
                <a16:creationId xmlns:a16="http://schemas.microsoft.com/office/drawing/2014/main" id="{485E1A84-7E5C-614D-81BF-B1E32C72CA25}"/>
              </a:ext>
            </a:extLst>
          </p:cNvPr>
          <p:cNvSpPr>
            <a:spLocks noGrp="1"/>
          </p:cNvSpPr>
          <p:nvPr>
            <p:ph type="title"/>
          </p:nvPr>
        </p:nvSpPr>
        <p:spPr/>
        <p:txBody>
          <a:bodyPr>
            <a:normAutofit fontScale="90000"/>
          </a:bodyPr>
          <a:lstStyle/>
          <a:p>
            <a:r>
              <a:rPr lang="en-US" dirty="0"/>
              <a:t>More on these deployment methods</a:t>
            </a:r>
          </a:p>
        </p:txBody>
      </p:sp>
    </p:spTree>
    <p:extLst>
      <p:ext uri="{BB962C8B-B14F-4D97-AF65-F5344CB8AC3E}">
        <p14:creationId xmlns:p14="http://schemas.microsoft.com/office/powerpoint/2010/main" val="1488873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EB9991-E239-9C46-8E61-E42D37185D44}"/>
              </a:ext>
            </a:extLst>
          </p:cNvPr>
          <p:cNvSpPr>
            <a:spLocks noGrp="1"/>
          </p:cNvSpPr>
          <p:nvPr>
            <p:ph idx="1"/>
          </p:nvPr>
        </p:nvSpPr>
        <p:spPr/>
        <p:txBody>
          <a:bodyPr/>
          <a:lstStyle/>
          <a:p>
            <a:r>
              <a:rPr lang="en-US" dirty="0"/>
              <a:t>Protect web apps by filtering out known attacks (</a:t>
            </a:r>
            <a:r>
              <a:rPr lang="en-US" dirty="0" err="1"/>
              <a:t>SQLi</a:t>
            </a:r>
            <a:r>
              <a:rPr lang="en-US" dirty="0"/>
              <a:t>, XSS, </a:t>
            </a:r>
            <a:r>
              <a:rPr lang="en-US" dirty="0" err="1"/>
              <a:t>etc</a:t>
            </a:r>
            <a:r>
              <a:rPr lang="en-US" dirty="0"/>
              <a:t>), bad IPs (from threat feeds), </a:t>
            </a:r>
            <a:r>
              <a:rPr lang="en-US" dirty="0" err="1"/>
              <a:t>etc</a:t>
            </a:r>
            <a:endParaRPr lang="en-US" dirty="0"/>
          </a:p>
          <a:p>
            <a:endParaRPr lang="en-US" dirty="0"/>
          </a:p>
          <a:p>
            <a:r>
              <a:rPr lang="en-US" dirty="0"/>
              <a:t>Cloud-based options</a:t>
            </a:r>
          </a:p>
          <a:p>
            <a:pPr marL="457200" indent="-457200">
              <a:buFont typeface="Arial" panose="020B0604020202020204" pitchFamily="34" charset="0"/>
              <a:buChar char="•"/>
            </a:pPr>
            <a:r>
              <a:rPr lang="en-US" dirty="0"/>
              <a:t>Cloud provider (ex: AWS WAF)</a:t>
            </a:r>
          </a:p>
          <a:p>
            <a:pPr marL="457200" indent="-457200">
              <a:buFont typeface="Arial" panose="020B0604020202020204" pitchFamily="34" charset="0"/>
              <a:buChar char="•"/>
            </a:pPr>
            <a:r>
              <a:rPr lang="en-US" dirty="0"/>
              <a:t>3</a:t>
            </a:r>
            <a:r>
              <a:rPr lang="en-US" baseline="30000" dirty="0"/>
              <a:t>rd</a:t>
            </a:r>
            <a:r>
              <a:rPr lang="en-US" dirty="0"/>
              <a:t> party hosted (ex: </a:t>
            </a:r>
            <a:r>
              <a:rPr lang="en-US" dirty="0" err="1"/>
              <a:t>CloudFlare</a:t>
            </a:r>
            <a:r>
              <a:rPr lang="en-US" dirty="0"/>
              <a:t>)</a:t>
            </a:r>
          </a:p>
          <a:p>
            <a:pPr marL="457200" indent="-457200">
              <a:buFont typeface="Arial" panose="020B0604020202020204" pitchFamily="34" charset="0"/>
              <a:buChar char="•"/>
            </a:pPr>
            <a:r>
              <a:rPr lang="en-US" dirty="0"/>
              <a:t>3</a:t>
            </a:r>
            <a:r>
              <a:rPr lang="en-US" baseline="30000" dirty="0"/>
              <a:t>rd</a:t>
            </a:r>
            <a:r>
              <a:rPr lang="en-US" dirty="0"/>
              <a:t> party in cloud environment (ex: Imperva)</a:t>
            </a:r>
          </a:p>
        </p:txBody>
      </p:sp>
      <p:sp>
        <p:nvSpPr>
          <p:cNvPr id="3" name="Title 2">
            <a:extLst>
              <a:ext uri="{FF2B5EF4-FFF2-40B4-BE49-F238E27FC236}">
                <a16:creationId xmlns:a16="http://schemas.microsoft.com/office/drawing/2014/main" id="{C2607656-4F34-9D4F-8D39-3AE2A132E483}"/>
              </a:ext>
            </a:extLst>
          </p:cNvPr>
          <p:cNvSpPr>
            <a:spLocks noGrp="1"/>
          </p:cNvSpPr>
          <p:nvPr>
            <p:ph type="title"/>
          </p:nvPr>
        </p:nvSpPr>
        <p:spPr/>
        <p:txBody>
          <a:bodyPr/>
          <a:lstStyle/>
          <a:p>
            <a:r>
              <a:rPr lang="en-US" dirty="0"/>
              <a:t>WAF: Web Application Firewall</a:t>
            </a:r>
          </a:p>
        </p:txBody>
      </p:sp>
    </p:spTree>
    <p:extLst>
      <p:ext uri="{BB962C8B-B14F-4D97-AF65-F5344CB8AC3E}">
        <p14:creationId xmlns:p14="http://schemas.microsoft.com/office/powerpoint/2010/main" val="27823011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B555570-469D-0543-985C-8DF012101D3C}"/>
              </a:ext>
            </a:extLst>
          </p:cNvPr>
          <p:cNvPicPr>
            <a:picLocks noGrp="1" noChangeAspect="1"/>
          </p:cNvPicPr>
          <p:nvPr>
            <p:ph idx="1"/>
          </p:nvPr>
        </p:nvPicPr>
        <p:blipFill>
          <a:blip r:embed="rId2"/>
          <a:stretch>
            <a:fillRect/>
          </a:stretch>
        </p:blipFill>
        <p:spPr>
          <a:xfrm>
            <a:off x="0" y="0"/>
            <a:ext cx="9156174" cy="6140450"/>
          </a:xfrm>
        </p:spPr>
      </p:pic>
      <p:sp>
        <p:nvSpPr>
          <p:cNvPr id="3" name="Title 2">
            <a:extLst>
              <a:ext uri="{FF2B5EF4-FFF2-40B4-BE49-F238E27FC236}">
                <a16:creationId xmlns:a16="http://schemas.microsoft.com/office/drawing/2014/main" id="{E92DFD0A-8737-AF44-8094-8906E464208F}"/>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4300608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86F3562-4844-E947-8CAC-CFF8EE40A74C}"/>
              </a:ext>
            </a:extLst>
          </p:cNvPr>
          <p:cNvPicPr>
            <a:picLocks noGrp="1" noChangeAspect="1"/>
          </p:cNvPicPr>
          <p:nvPr>
            <p:ph idx="1"/>
          </p:nvPr>
        </p:nvPicPr>
        <p:blipFill>
          <a:blip r:embed="rId2"/>
          <a:stretch>
            <a:fillRect/>
          </a:stretch>
        </p:blipFill>
        <p:spPr>
          <a:xfrm>
            <a:off x="200025" y="274638"/>
            <a:ext cx="3938575" cy="6083621"/>
          </a:xfrm>
        </p:spPr>
      </p:pic>
      <p:sp>
        <p:nvSpPr>
          <p:cNvPr id="3" name="Title 2">
            <a:extLst>
              <a:ext uri="{FF2B5EF4-FFF2-40B4-BE49-F238E27FC236}">
                <a16:creationId xmlns:a16="http://schemas.microsoft.com/office/drawing/2014/main" id="{51B8F1DD-97F7-7747-A811-1794DF32BCC8}"/>
              </a:ext>
            </a:extLst>
          </p:cNvPr>
          <p:cNvSpPr>
            <a:spLocks noGrp="1"/>
          </p:cNvSpPr>
          <p:nvPr>
            <p:ph type="title"/>
          </p:nvPr>
        </p:nvSpPr>
        <p:spPr/>
        <p:txBody>
          <a:bodyPr/>
          <a:lstStyle/>
          <a:p>
            <a:r>
              <a:rPr lang="en-US" dirty="0"/>
              <a:t> </a:t>
            </a:r>
          </a:p>
        </p:txBody>
      </p:sp>
      <p:sp>
        <p:nvSpPr>
          <p:cNvPr id="7" name="Title 2">
            <a:extLst>
              <a:ext uri="{FF2B5EF4-FFF2-40B4-BE49-F238E27FC236}">
                <a16:creationId xmlns:a16="http://schemas.microsoft.com/office/drawing/2014/main" id="{4228BB92-A0DE-9F4F-A2D2-53C2F86C8493}"/>
              </a:ext>
            </a:extLst>
          </p:cNvPr>
          <p:cNvSpPr txBox="1">
            <a:spLocks/>
          </p:cNvSpPr>
          <p:nvPr/>
        </p:nvSpPr>
        <p:spPr>
          <a:xfrm>
            <a:off x="609601" y="427038"/>
            <a:ext cx="8115526" cy="1133600"/>
          </a:xfrm>
          <a:prstGeom prst="rect">
            <a:avLst/>
          </a:prstGeom>
        </p:spPr>
        <p:txBody>
          <a:bodyPr vert="horz" lIns="91440" tIns="45720" rIns="91440" bIns="45720" rtlCol="0" anchor="b" anchorCtr="0">
            <a:normAutofit/>
          </a:bodyPr>
          <a:lstStyle>
            <a:lvl1pPr algn="r" defTabSz="457200" rtl="0" eaLnBrk="1" latinLnBrk="0" hangingPunct="1">
              <a:spcBef>
                <a:spcPct val="0"/>
              </a:spcBef>
              <a:buNone/>
              <a:defRPr sz="4400" kern="1200">
                <a:solidFill>
                  <a:schemeClr val="tx1"/>
                </a:solidFill>
                <a:latin typeface="Gotham-Book"/>
                <a:ea typeface="+mj-ea"/>
                <a:cs typeface="+mj-cs"/>
              </a:defRPr>
            </a:lvl1pPr>
          </a:lstStyle>
          <a:p>
            <a:r>
              <a:rPr lang="en-US"/>
              <a:t>CloudFlare</a:t>
            </a:r>
            <a:endParaRPr lang="en-US" dirty="0"/>
          </a:p>
        </p:txBody>
      </p:sp>
    </p:spTree>
    <p:extLst>
      <p:ext uri="{BB962C8B-B14F-4D97-AF65-F5344CB8AC3E}">
        <p14:creationId xmlns:p14="http://schemas.microsoft.com/office/powerpoint/2010/main" val="23492478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7F8E17-33AC-BE4E-8CE5-9DF62F284874}"/>
              </a:ext>
            </a:extLst>
          </p:cNvPr>
          <p:cNvPicPr>
            <a:picLocks noGrp="1" noChangeAspect="1"/>
          </p:cNvPicPr>
          <p:nvPr>
            <p:ph idx="1"/>
          </p:nvPr>
        </p:nvPicPr>
        <p:blipFill>
          <a:blip r:embed="rId2"/>
          <a:stretch>
            <a:fillRect/>
          </a:stretch>
        </p:blipFill>
        <p:spPr>
          <a:xfrm>
            <a:off x="1055670" y="1362583"/>
            <a:ext cx="6918588" cy="5495417"/>
          </a:xfrm>
        </p:spPr>
      </p:pic>
      <p:sp>
        <p:nvSpPr>
          <p:cNvPr id="3" name="Title 2">
            <a:extLst>
              <a:ext uri="{FF2B5EF4-FFF2-40B4-BE49-F238E27FC236}">
                <a16:creationId xmlns:a16="http://schemas.microsoft.com/office/drawing/2014/main" id="{C9A22A15-C73C-4F48-955C-E8BFDC23A026}"/>
              </a:ext>
            </a:extLst>
          </p:cNvPr>
          <p:cNvSpPr>
            <a:spLocks noGrp="1"/>
          </p:cNvSpPr>
          <p:nvPr>
            <p:ph type="title"/>
          </p:nvPr>
        </p:nvSpPr>
        <p:spPr/>
        <p:txBody>
          <a:bodyPr/>
          <a:lstStyle/>
          <a:p>
            <a:r>
              <a:rPr lang="en-US" dirty="0" err="1"/>
              <a:t>CloudFlare</a:t>
            </a:r>
            <a:endParaRPr lang="en-US" dirty="0"/>
          </a:p>
        </p:txBody>
      </p:sp>
    </p:spTree>
    <p:extLst>
      <p:ext uri="{BB962C8B-B14F-4D97-AF65-F5344CB8AC3E}">
        <p14:creationId xmlns:p14="http://schemas.microsoft.com/office/powerpoint/2010/main" val="32373012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63F9CC-1734-934F-86C3-F7E8511D45DA}"/>
              </a:ext>
            </a:extLst>
          </p:cNvPr>
          <p:cNvPicPr>
            <a:picLocks noGrp="1" noChangeAspect="1"/>
          </p:cNvPicPr>
          <p:nvPr>
            <p:ph idx="1"/>
          </p:nvPr>
        </p:nvPicPr>
        <p:blipFill>
          <a:blip r:embed="rId2"/>
          <a:stretch>
            <a:fillRect/>
          </a:stretch>
        </p:blipFill>
        <p:spPr>
          <a:xfrm>
            <a:off x="974302" y="1408238"/>
            <a:ext cx="7081324" cy="5422271"/>
          </a:xfrm>
        </p:spPr>
      </p:pic>
      <p:sp>
        <p:nvSpPr>
          <p:cNvPr id="3" name="Title 2">
            <a:extLst>
              <a:ext uri="{FF2B5EF4-FFF2-40B4-BE49-F238E27FC236}">
                <a16:creationId xmlns:a16="http://schemas.microsoft.com/office/drawing/2014/main" id="{A77DF61B-AC2A-E348-AE39-C52FF5AAECC9}"/>
              </a:ext>
            </a:extLst>
          </p:cNvPr>
          <p:cNvSpPr>
            <a:spLocks noGrp="1"/>
          </p:cNvSpPr>
          <p:nvPr>
            <p:ph type="title"/>
          </p:nvPr>
        </p:nvSpPr>
        <p:spPr/>
        <p:txBody>
          <a:bodyPr/>
          <a:lstStyle/>
          <a:p>
            <a:r>
              <a:rPr lang="en-US" dirty="0"/>
              <a:t>Ex: Imperva - Before</a:t>
            </a:r>
          </a:p>
        </p:txBody>
      </p:sp>
      <p:sp>
        <p:nvSpPr>
          <p:cNvPr id="6" name="TextBox 5">
            <a:extLst>
              <a:ext uri="{FF2B5EF4-FFF2-40B4-BE49-F238E27FC236}">
                <a16:creationId xmlns:a16="http://schemas.microsoft.com/office/drawing/2014/main" id="{47E0727D-0F45-B64A-9535-8C8D8B174057}"/>
              </a:ext>
            </a:extLst>
          </p:cNvPr>
          <p:cNvSpPr txBox="1"/>
          <p:nvPr/>
        </p:nvSpPr>
        <p:spPr>
          <a:xfrm>
            <a:off x="200025" y="400050"/>
            <a:ext cx="7372350" cy="646331"/>
          </a:xfrm>
          <a:prstGeom prst="rect">
            <a:avLst/>
          </a:prstGeom>
          <a:noFill/>
        </p:spPr>
        <p:txBody>
          <a:bodyPr wrap="square" rtlCol="0">
            <a:spAutoFit/>
          </a:bodyPr>
          <a:lstStyle/>
          <a:p>
            <a:r>
              <a:rPr lang="en-US" sz="1200" dirty="0"/>
              <a:t>From: </a:t>
            </a:r>
            <a:r>
              <a:rPr lang="en-US" sz="1200" dirty="0">
                <a:hlinkClick r:id="rId3"/>
              </a:rPr>
              <a:t>https://ftp-public.imperva.com/SecureSphere_Documentation/v13.0/Imperva-SecureSphere-v13.0-WAF-on-Amazon-AWS-On-Demand-Configuration-Guide.pdf</a:t>
            </a:r>
            <a:endParaRPr lang="en-US" sz="1200" dirty="0"/>
          </a:p>
          <a:p>
            <a:endParaRPr lang="en-US" sz="1200" dirty="0"/>
          </a:p>
        </p:txBody>
      </p:sp>
    </p:spTree>
    <p:extLst>
      <p:ext uri="{BB962C8B-B14F-4D97-AF65-F5344CB8AC3E}">
        <p14:creationId xmlns:p14="http://schemas.microsoft.com/office/powerpoint/2010/main" val="53627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C02CFE-9C8F-3840-83DE-F329740D5C27}"/>
              </a:ext>
            </a:extLst>
          </p:cNvPr>
          <p:cNvPicPr>
            <a:picLocks noGrp="1" noChangeAspect="1"/>
          </p:cNvPicPr>
          <p:nvPr>
            <p:ph idx="1"/>
          </p:nvPr>
        </p:nvPicPr>
        <p:blipFill>
          <a:blip r:embed="rId2"/>
          <a:stretch>
            <a:fillRect/>
          </a:stretch>
        </p:blipFill>
        <p:spPr>
          <a:xfrm>
            <a:off x="828261" y="1408238"/>
            <a:ext cx="7615651" cy="5369309"/>
          </a:xfrm>
        </p:spPr>
      </p:pic>
      <p:sp>
        <p:nvSpPr>
          <p:cNvPr id="3" name="Title 2">
            <a:extLst>
              <a:ext uri="{FF2B5EF4-FFF2-40B4-BE49-F238E27FC236}">
                <a16:creationId xmlns:a16="http://schemas.microsoft.com/office/drawing/2014/main" id="{A22AC49D-2C1A-824A-BAED-79FABD38EF3E}"/>
              </a:ext>
            </a:extLst>
          </p:cNvPr>
          <p:cNvSpPr>
            <a:spLocks noGrp="1"/>
          </p:cNvSpPr>
          <p:nvPr>
            <p:ph type="title"/>
          </p:nvPr>
        </p:nvSpPr>
        <p:spPr/>
        <p:txBody>
          <a:bodyPr/>
          <a:lstStyle/>
          <a:p>
            <a:r>
              <a:rPr lang="en-US" dirty="0"/>
              <a:t>Ex: Imperva - After</a:t>
            </a:r>
          </a:p>
        </p:txBody>
      </p:sp>
      <p:sp>
        <p:nvSpPr>
          <p:cNvPr id="6" name="TextBox 5">
            <a:extLst>
              <a:ext uri="{FF2B5EF4-FFF2-40B4-BE49-F238E27FC236}">
                <a16:creationId xmlns:a16="http://schemas.microsoft.com/office/drawing/2014/main" id="{D77D0A84-670E-274E-B966-11C6ED4FB5C7}"/>
              </a:ext>
            </a:extLst>
          </p:cNvPr>
          <p:cNvSpPr txBox="1"/>
          <p:nvPr/>
        </p:nvSpPr>
        <p:spPr>
          <a:xfrm>
            <a:off x="271463" y="414338"/>
            <a:ext cx="7372350" cy="646331"/>
          </a:xfrm>
          <a:prstGeom prst="rect">
            <a:avLst/>
          </a:prstGeom>
          <a:noFill/>
        </p:spPr>
        <p:txBody>
          <a:bodyPr wrap="square" rtlCol="0">
            <a:spAutoFit/>
          </a:bodyPr>
          <a:lstStyle/>
          <a:p>
            <a:r>
              <a:rPr lang="en-US" sz="1200" dirty="0"/>
              <a:t>From: </a:t>
            </a:r>
            <a:r>
              <a:rPr lang="en-US" sz="1200" dirty="0">
                <a:hlinkClick r:id="rId3"/>
              </a:rPr>
              <a:t>https://ftp-public.imperva.com/SecureSphere_Documentation/v13.0/Imperva-SecureSphere-v13.0-WAF-on-Amazon-AWS-On-Demand-Configuration-Guide.pdf</a:t>
            </a:r>
            <a:endParaRPr lang="en-US" sz="1200" dirty="0"/>
          </a:p>
          <a:p>
            <a:endParaRPr lang="en-US" sz="1200" dirty="0"/>
          </a:p>
        </p:txBody>
      </p:sp>
    </p:spTree>
    <p:extLst>
      <p:ext uri="{BB962C8B-B14F-4D97-AF65-F5344CB8AC3E}">
        <p14:creationId xmlns:p14="http://schemas.microsoft.com/office/powerpoint/2010/main" val="171393034"/>
      </p:ext>
    </p:extLst>
  </p:cSld>
  <p:clrMapOvr>
    <a:masterClrMapping/>
  </p:clrMapOvr>
</p:sld>
</file>

<file path=ppt/theme/theme1.xml><?xml version="1.0" encoding="utf-8"?>
<a:theme xmlns:a="http://schemas.openxmlformats.org/drawingml/2006/main" name="CSE NoTab 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lark Template" id="{52507695-A847-DB4D-BBB2-29A99508DC57}" vid="{B70C617C-9145-644E-9E7B-ADF857FA1112}"/>
    </a:ext>
  </a:extLst>
</a:theme>
</file>

<file path=docProps/app.xml><?xml version="1.0" encoding="utf-8"?>
<Properties xmlns="http://schemas.openxmlformats.org/officeDocument/2006/extended-properties" xmlns:vt="http://schemas.openxmlformats.org/officeDocument/2006/docPropsVTypes">
  <Template>Clark Template</Template>
  <TotalTime>4045</TotalTime>
  <Words>3399</Words>
  <Application>Microsoft Macintosh PowerPoint</Application>
  <PresentationFormat>On-screen Show (4:3)</PresentationFormat>
  <Paragraphs>445</Paragraphs>
  <Slides>131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131</vt:i4>
      </vt:variant>
    </vt:vector>
  </HeadingPairs>
  <TitlesOfParts>
    <vt:vector size="139" baseType="lpstr">
      <vt:lpstr>Arial</vt:lpstr>
      <vt:lpstr>Calibri</vt:lpstr>
      <vt:lpstr>Gotham</vt:lpstr>
      <vt:lpstr>Gotham-Book</vt:lpstr>
      <vt:lpstr>Gotham-Medium</vt:lpstr>
      <vt:lpstr>Gotham-MediumItalic</vt:lpstr>
      <vt:lpstr>Wingdings</vt:lpstr>
      <vt:lpstr>CSE NoTab Template</vt:lpstr>
      <vt:lpstr>Designing Secure Cloud Applications</vt:lpstr>
      <vt:lpstr>Soooo who wants to go kayaking?</vt:lpstr>
      <vt:lpstr>Future Cloud Migrations Incoming?</vt:lpstr>
      <vt:lpstr>Future Cloud Migrations Incoming?</vt:lpstr>
      <vt:lpstr>Note</vt:lpstr>
      <vt:lpstr>Should it go to the cloud?</vt:lpstr>
      <vt:lpstr>Should it go to the cloud?</vt:lpstr>
      <vt:lpstr>Should it go to the cloud?</vt:lpstr>
      <vt:lpstr>Types of cloud migrations</vt:lpstr>
      <vt:lpstr>Lift-and-Shift</vt:lpstr>
      <vt:lpstr>Lift-and-Shift</vt:lpstr>
      <vt:lpstr>Re-architected</vt:lpstr>
      <vt:lpstr>Common Cloud App Migration Pitfalls</vt:lpstr>
      <vt:lpstr>Common Cloud App Migration Pitfalls</vt:lpstr>
      <vt:lpstr>Common Cloud App Migration Pitfalls</vt:lpstr>
      <vt:lpstr>Common Cloud App Migration Pitfalls</vt:lpstr>
      <vt:lpstr>Common Cloud App Migration Pitfalls</vt:lpstr>
      <vt:lpstr>DevOps</vt:lpstr>
      <vt:lpstr>DevOps</vt:lpstr>
      <vt:lpstr>Injecting security in DevOps process</vt:lpstr>
      <vt:lpstr>DevOps tends to fail open</vt:lpstr>
      <vt:lpstr>Who’s steering the ship?</vt:lpstr>
      <vt:lpstr> </vt:lpstr>
      <vt:lpstr>DevSecOps</vt:lpstr>
      <vt:lpstr>DevSecOps</vt:lpstr>
      <vt:lpstr>DevSecOps Principles</vt:lpstr>
      <vt:lpstr>DevSecOps Principles</vt:lpstr>
      <vt:lpstr>DevSecOps Principles</vt:lpstr>
      <vt:lpstr>DevSecOps Principles</vt:lpstr>
      <vt:lpstr>DevSecOps Principles</vt:lpstr>
      <vt:lpstr>DevSecOps Principles</vt:lpstr>
      <vt:lpstr>DevSecOps Principles</vt:lpstr>
      <vt:lpstr>DevSecOps Principles</vt:lpstr>
      <vt:lpstr>DevSecOps Principles</vt:lpstr>
      <vt:lpstr>Identity and Access Management</vt:lpstr>
      <vt:lpstr>Authentication vs Authorization?</vt:lpstr>
      <vt:lpstr>Cloud Insecurity?</vt:lpstr>
      <vt:lpstr>Resilient Systems</vt:lpstr>
      <vt:lpstr>What’s the ”A” in the CIA triad?</vt:lpstr>
      <vt:lpstr>Can your app scale to survive a DDoS?</vt:lpstr>
      <vt:lpstr> </vt:lpstr>
      <vt:lpstr>Standard 3 Tier</vt:lpstr>
      <vt:lpstr>Sample Rearchitected 3 Tier</vt:lpstr>
      <vt:lpstr>https://privatedock.wordpress.com/2013/12/28/ddos-resiliency-with-aws/</vt:lpstr>
      <vt:lpstr>Back to basics</vt:lpstr>
      <vt:lpstr>Secure Code Reviews</vt:lpstr>
      <vt:lpstr> Threat modeling - STRIDE</vt:lpstr>
      <vt:lpstr>Common Vulnerabilities</vt:lpstr>
      <vt:lpstr>Common Vulnerabilities</vt:lpstr>
      <vt:lpstr>Using Components with Known Vulnerabilities</vt:lpstr>
      <vt:lpstr>OWASP Top 9 Coding Flaws</vt:lpstr>
      <vt:lpstr>OWASP Top 9 Coding Flaws</vt:lpstr>
      <vt:lpstr>CSA Treacherous 12</vt:lpstr>
      <vt:lpstr>CSA Treacherous 12</vt:lpstr>
      <vt:lpstr>CSA Treacherous 12</vt:lpstr>
      <vt:lpstr>1. Data Breaches</vt:lpstr>
      <vt:lpstr>2. Insufficient Identity, Credential and Access Management</vt:lpstr>
      <vt:lpstr>3. Insecure Interfaces and APIs</vt:lpstr>
      <vt:lpstr>4. System Vulnerabilities</vt:lpstr>
      <vt:lpstr>5. Account Hijacking</vt:lpstr>
      <vt:lpstr>6. Malicious Insiders</vt:lpstr>
      <vt:lpstr>7. Advanced Persistent Threats</vt:lpstr>
      <vt:lpstr>8. Data Loss</vt:lpstr>
      <vt:lpstr>9. Insufficient Due Diligence </vt:lpstr>
      <vt:lpstr>10. Abuse and Nefarious Use of Cloud Services</vt:lpstr>
      <vt:lpstr>11. Denial of Service</vt:lpstr>
      <vt:lpstr>12. Shared Technology Vulnerabilities </vt:lpstr>
      <vt:lpstr>Do your core providers scale?</vt:lpstr>
      <vt:lpstr>Mirai DDoS against Dyn</vt:lpstr>
      <vt:lpstr>Comcast outage</vt:lpstr>
      <vt:lpstr>Encrypt all the things!</vt:lpstr>
      <vt:lpstr>Don’t Put All Your Eggs In One Basket</vt:lpstr>
      <vt:lpstr>Sandboxing</vt:lpstr>
      <vt:lpstr>Case Study: HR resume review</vt:lpstr>
      <vt:lpstr>Case Study: HR resume review</vt:lpstr>
      <vt:lpstr>MFA all the things!</vt:lpstr>
      <vt:lpstr>Additional Security Technology</vt:lpstr>
      <vt:lpstr>Firewalls and Intrusion Detection</vt:lpstr>
      <vt:lpstr>Old School</vt:lpstr>
      <vt:lpstr>Old School</vt:lpstr>
      <vt:lpstr>Old School</vt:lpstr>
      <vt:lpstr>Old School</vt:lpstr>
      <vt:lpstr>New School - AWS</vt:lpstr>
      <vt:lpstr>New School - AWS</vt:lpstr>
      <vt:lpstr>New School – AWS</vt:lpstr>
      <vt:lpstr>New School - AWS</vt:lpstr>
      <vt:lpstr>Migratory Patterns – Cloud on a Stick</vt:lpstr>
      <vt:lpstr>Cloud on a Stick with Backhaul</vt:lpstr>
      <vt:lpstr>Leaky Cloud on a Stick</vt:lpstr>
      <vt:lpstr>The better way…</vt:lpstr>
      <vt:lpstr>The better way…</vt:lpstr>
      <vt:lpstr>The better way…</vt:lpstr>
      <vt:lpstr>More on these deployment methods</vt:lpstr>
      <vt:lpstr>WAF: Web Application Firewall</vt:lpstr>
      <vt:lpstr> </vt:lpstr>
      <vt:lpstr> </vt:lpstr>
      <vt:lpstr>CloudFlare</vt:lpstr>
      <vt:lpstr>Ex: Imperva - Before</vt:lpstr>
      <vt:lpstr>Ex: Imperva - After</vt:lpstr>
      <vt:lpstr>ELB Sandwich</vt:lpstr>
      <vt:lpstr>ELB Sandwich</vt:lpstr>
      <vt:lpstr>Database Firewall (Database Activity Monitoring)</vt:lpstr>
      <vt:lpstr>API Gateway</vt:lpstr>
      <vt:lpstr>Monolithic App</vt:lpstr>
      <vt:lpstr>Monolithic App</vt:lpstr>
      <vt:lpstr>How do you eat an elephant?</vt:lpstr>
      <vt:lpstr>Migrating a Monolith</vt:lpstr>
      <vt:lpstr>Monolithic App -&gt; Microservices</vt:lpstr>
      <vt:lpstr>Monolithic App -&gt; Microservices</vt:lpstr>
      <vt:lpstr>Monolithic App -&gt; Microservices</vt:lpstr>
      <vt:lpstr>Monolithic App -&gt; Microservices</vt:lpstr>
      <vt:lpstr>Monolithic App -&gt; Microservices</vt:lpstr>
      <vt:lpstr>Containers</vt:lpstr>
      <vt:lpstr>Containers vs VMs</vt:lpstr>
      <vt:lpstr>Standard 3 Tier app</vt:lpstr>
      <vt:lpstr>Standard 3 Tier app</vt:lpstr>
      <vt:lpstr>But…</vt:lpstr>
      <vt:lpstr>The side door…</vt:lpstr>
      <vt:lpstr>The even better way</vt:lpstr>
      <vt:lpstr>The even better way</vt:lpstr>
      <vt:lpstr>Everything is awesome…</vt:lpstr>
      <vt:lpstr>The side door…</vt:lpstr>
      <vt:lpstr>Turn on ALL the things!</vt:lpstr>
      <vt:lpstr>Serverless Computing</vt:lpstr>
      <vt:lpstr>Server vs Serverless</vt:lpstr>
      <vt:lpstr>Server vs Serverless</vt:lpstr>
      <vt:lpstr>Serverless Security Examples</vt:lpstr>
      <vt:lpstr>More on Serverless</vt:lpstr>
      <vt:lpstr>How could you detect this?</vt:lpstr>
      <vt:lpstr>Chaos Monkey</vt:lpstr>
      <vt:lpstr>Optional CCSP Study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166</cp:revision>
  <dcterms:created xsi:type="dcterms:W3CDTF">2017-09-02T15:32:33Z</dcterms:created>
  <dcterms:modified xsi:type="dcterms:W3CDTF">2022-09-14T01:15:59Z</dcterms:modified>
</cp:coreProperties>
</file>